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1" r:id="rId4"/>
    <p:sldId id="258" r:id="rId5"/>
    <p:sldId id="259" r:id="rId6"/>
    <p:sldId id="272" r:id="rId7"/>
    <p:sldId id="265" r:id="rId8"/>
    <p:sldId id="266" r:id="rId9"/>
    <p:sldId id="267" r:id="rId10"/>
    <p:sldId id="268" r:id="rId11"/>
    <p:sldId id="269" r:id="rId12"/>
    <p:sldId id="270" r:id="rId13"/>
    <p:sldId id="260" r:id="rId14"/>
    <p:sldId id="263" r:id="rId15"/>
    <p:sldId id="264" r:id="rId16"/>
    <p:sldId id="271" r:id="rId17"/>
    <p:sldId id="273" r:id="rId18"/>
    <p:sldId id="274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B3FF288-BD80-4D63-A80B-2F41D6D7CC99}" type="datetimeFigureOut">
              <a:rPr lang="pt-BR" smtClean="0"/>
              <a:pPr/>
              <a:t>23/10/2009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25005F-F4F6-49CF-839B-3C16509F95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88-BD80-4D63-A80B-2F41D6D7CC99}" type="datetimeFigureOut">
              <a:rPr lang="pt-BR" smtClean="0"/>
              <a:pPr/>
              <a:t>23/10/2009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005F-F4F6-49CF-839B-3C16509F95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B3FF288-BD80-4D63-A80B-2F41D6D7CC99}" type="datetimeFigureOut">
              <a:rPr lang="pt-BR" smtClean="0"/>
              <a:pPr/>
              <a:t>23/10/2009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E25005F-F4F6-49CF-839B-3C16509F95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88-BD80-4D63-A80B-2F41D6D7CC99}" type="datetimeFigureOut">
              <a:rPr lang="pt-BR" smtClean="0"/>
              <a:pPr/>
              <a:t>23/10/2009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25005F-F4F6-49CF-839B-3C16509F950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88-BD80-4D63-A80B-2F41D6D7CC99}" type="datetimeFigureOut">
              <a:rPr lang="pt-BR" smtClean="0"/>
              <a:pPr/>
              <a:t>23/10/2009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E25005F-F4F6-49CF-839B-3C16509F950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3FF288-BD80-4D63-A80B-2F41D6D7CC99}" type="datetimeFigureOut">
              <a:rPr lang="pt-BR" smtClean="0"/>
              <a:pPr/>
              <a:t>23/10/2009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25005F-F4F6-49CF-839B-3C16509F950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3FF288-BD80-4D63-A80B-2F41D6D7CC99}" type="datetimeFigureOut">
              <a:rPr lang="pt-BR" smtClean="0"/>
              <a:pPr/>
              <a:t>23/10/2009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25005F-F4F6-49CF-839B-3C16509F950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88-BD80-4D63-A80B-2F41D6D7CC99}" type="datetimeFigureOut">
              <a:rPr lang="pt-BR" smtClean="0"/>
              <a:pPr/>
              <a:t>23/10/2009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25005F-F4F6-49CF-839B-3C16509F95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88-BD80-4D63-A80B-2F41D6D7CC99}" type="datetimeFigureOut">
              <a:rPr lang="pt-BR" smtClean="0"/>
              <a:pPr/>
              <a:t>23/10/2009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25005F-F4F6-49CF-839B-3C16509F95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288-BD80-4D63-A80B-2F41D6D7CC99}" type="datetimeFigureOut">
              <a:rPr lang="pt-BR" smtClean="0"/>
              <a:pPr/>
              <a:t>23/10/2009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25005F-F4F6-49CF-839B-3C16509F950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B3FF288-BD80-4D63-A80B-2F41D6D7CC99}" type="datetimeFigureOut">
              <a:rPr lang="pt-BR" smtClean="0"/>
              <a:pPr/>
              <a:t>23/10/2009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E25005F-F4F6-49CF-839B-3C16509F950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3FF288-BD80-4D63-A80B-2F41D6D7CC99}" type="datetimeFigureOut">
              <a:rPr lang="pt-BR" smtClean="0"/>
              <a:pPr/>
              <a:t>23/10/2009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25005F-F4F6-49CF-839B-3C16509F95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tgimenez@uel.br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Sociocultural </a:t>
            </a:r>
            <a:r>
              <a:rPr lang="pt-BR" dirty="0" err="1" smtClean="0"/>
              <a:t>issues</a:t>
            </a:r>
            <a:r>
              <a:rPr lang="pt-BR" dirty="0" smtClean="0"/>
              <a:t> in </a:t>
            </a:r>
            <a:r>
              <a:rPr lang="pt-BR" dirty="0" err="1" smtClean="0"/>
              <a:t>teacher</a:t>
            </a:r>
            <a:r>
              <a:rPr lang="pt-BR" dirty="0" smtClean="0"/>
              <a:t> </a:t>
            </a:r>
            <a:r>
              <a:rPr lang="pt-BR" dirty="0" err="1" smtClean="0"/>
              <a:t>development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Intercultural </a:t>
            </a:r>
            <a:r>
              <a:rPr lang="pt-BR" dirty="0" err="1" smtClean="0"/>
              <a:t>awareness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English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teaching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Approaches to </a:t>
            </a:r>
            <a:r>
              <a:rPr lang="pt-BR" dirty="0" err="1" smtClean="0"/>
              <a:t>culture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Intercultural approach</a:t>
            </a:r>
          </a:p>
          <a:p>
            <a:pPr lvl="1"/>
            <a:r>
              <a:rPr lang="pt-BR" dirty="0" err="1" smtClean="0"/>
              <a:t>Language</a:t>
            </a:r>
            <a:r>
              <a:rPr lang="pt-BR" dirty="0" smtClean="0"/>
              <a:t> is </a:t>
            </a:r>
            <a:r>
              <a:rPr lang="pt-BR" dirty="0" err="1" smtClean="0"/>
              <a:t>culture</a:t>
            </a:r>
            <a:r>
              <a:rPr lang="pt-BR" dirty="0" smtClean="0"/>
              <a:t> (</a:t>
            </a:r>
            <a:r>
              <a:rPr lang="pt-BR" dirty="0" err="1" smtClean="0"/>
              <a:t>linguaculture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/>
              <a:t>Understanding</a:t>
            </a:r>
            <a:r>
              <a:rPr lang="pt-BR" dirty="0" smtClean="0"/>
              <a:t> </a:t>
            </a:r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worldviews</a:t>
            </a:r>
            <a:r>
              <a:rPr lang="pt-BR" dirty="0" smtClean="0"/>
              <a:t> come </a:t>
            </a:r>
            <a:r>
              <a:rPr lang="pt-BR" dirty="0" err="1" smtClean="0"/>
              <a:t>into</a:t>
            </a:r>
            <a:r>
              <a:rPr lang="pt-BR" dirty="0" smtClean="0"/>
              <a:t> </a:t>
            </a:r>
            <a:r>
              <a:rPr lang="pt-BR" dirty="0" err="1" smtClean="0"/>
              <a:t>being</a:t>
            </a:r>
            <a:r>
              <a:rPr lang="pt-BR" dirty="0" smtClean="0"/>
              <a:t> as a core </a:t>
            </a:r>
            <a:r>
              <a:rPr lang="pt-BR" dirty="0" err="1" smtClean="0"/>
              <a:t>aspect</a:t>
            </a:r>
            <a:endParaRPr lang="pt-BR" dirty="0" smtClean="0"/>
          </a:p>
          <a:p>
            <a:pPr lvl="1"/>
            <a:r>
              <a:rPr lang="pt-BR" dirty="0" err="1" smtClean="0"/>
              <a:t>Operates</a:t>
            </a:r>
            <a:r>
              <a:rPr lang="pt-BR" dirty="0" smtClean="0"/>
              <a:t> </a:t>
            </a:r>
            <a:r>
              <a:rPr lang="pt-BR" dirty="0" err="1" smtClean="0"/>
              <a:t>through</a:t>
            </a:r>
            <a:endParaRPr lang="pt-BR" dirty="0" smtClean="0"/>
          </a:p>
          <a:p>
            <a:pPr lvl="2"/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teaching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a </a:t>
            </a:r>
            <a:r>
              <a:rPr lang="pt-BR" dirty="0" err="1" smtClean="0"/>
              <a:t>linguaculture</a:t>
            </a:r>
            <a:endParaRPr lang="pt-BR" dirty="0" smtClean="0"/>
          </a:p>
          <a:p>
            <a:pPr lvl="2"/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comparison</a:t>
            </a:r>
            <a:r>
              <a:rPr lang="pt-BR" dirty="0" smtClean="0"/>
              <a:t> </a:t>
            </a:r>
            <a:r>
              <a:rPr lang="pt-BR" dirty="0" err="1" smtClean="0"/>
              <a:t>between</a:t>
            </a:r>
            <a:r>
              <a:rPr lang="pt-BR" dirty="0" smtClean="0"/>
              <a:t> </a:t>
            </a:r>
            <a:r>
              <a:rPr lang="pt-BR" dirty="0" err="1" smtClean="0"/>
              <a:t>learners´first</a:t>
            </a:r>
            <a:r>
              <a:rPr lang="pt-BR" dirty="0" smtClean="0"/>
              <a:t> </a:t>
            </a:r>
            <a:r>
              <a:rPr lang="pt-BR" dirty="0" err="1" smtClean="0"/>
              <a:t>languaculture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target</a:t>
            </a:r>
            <a:r>
              <a:rPr lang="pt-BR" dirty="0" smtClean="0"/>
              <a:t> </a:t>
            </a:r>
            <a:r>
              <a:rPr lang="pt-BR" dirty="0" err="1" smtClean="0"/>
              <a:t>linguaculture</a:t>
            </a:r>
            <a:endParaRPr lang="pt-BR" dirty="0" smtClean="0"/>
          </a:p>
          <a:p>
            <a:pPr lvl="2"/>
            <a:r>
              <a:rPr lang="pt-BR" dirty="0" smtClean="0"/>
              <a:t>INTERCULTURAL EXPLORATION</a:t>
            </a:r>
          </a:p>
          <a:p>
            <a:pPr lvl="2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Intercultural </a:t>
            </a:r>
            <a:r>
              <a:rPr lang="pt-BR" dirty="0" err="1" smtClean="0"/>
              <a:t>exploration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Mediation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a </a:t>
            </a:r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place</a:t>
            </a:r>
            <a:r>
              <a:rPr lang="pt-BR" dirty="0" smtClean="0"/>
              <a:t> </a:t>
            </a:r>
            <a:r>
              <a:rPr lang="pt-BR" dirty="0" err="1" smtClean="0"/>
              <a:t>between</a:t>
            </a:r>
            <a:r>
              <a:rPr lang="pt-BR" dirty="0" smtClean="0"/>
              <a:t> </a:t>
            </a:r>
            <a:r>
              <a:rPr lang="pt-BR" dirty="0" err="1" smtClean="0"/>
              <a:t>two</a:t>
            </a:r>
            <a:r>
              <a:rPr lang="pt-BR" dirty="0" smtClean="0"/>
              <a:t> </a:t>
            </a:r>
            <a:r>
              <a:rPr lang="pt-BR" dirty="0" err="1" smtClean="0"/>
              <a:t>differing</a:t>
            </a:r>
            <a:r>
              <a:rPr lang="pt-BR" dirty="0" smtClean="0"/>
              <a:t> </a:t>
            </a:r>
            <a:r>
              <a:rPr lang="pt-BR" dirty="0" err="1" smtClean="0"/>
              <a:t>cultures</a:t>
            </a:r>
            <a:endParaRPr lang="pt-BR" dirty="0" smtClean="0"/>
          </a:p>
          <a:p>
            <a:r>
              <a:rPr lang="pt-BR" dirty="0" err="1" smtClean="0"/>
              <a:t>Awareness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one´</a:t>
            </a:r>
            <a:r>
              <a:rPr lang="pt-BR" dirty="0" smtClean="0"/>
              <a:t>s </a:t>
            </a:r>
            <a:r>
              <a:rPr lang="pt-BR" dirty="0" err="1" smtClean="0"/>
              <a:t>own</a:t>
            </a:r>
            <a:r>
              <a:rPr lang="pt-BR" dirty="0" smtClean="0"/>
              <a:t> </a:t>
            </a:r>
            <a:r>
              <a:rPr lang="pt-BR" dirty="0" err="1" smtClean="0"/>
              <a:t>boundaries</a:t>
            </a:r>
            <a:endParaRPr lang="pt-BR" dirty="0" smtClean="0"/>
          </a:p>
          <a:p>
            <a:r>
              <a:rPr lang="pt-BR" sz="2000" dirty="0" smtClean="0"/>
              <a:t>“ </a:t>
            </a:r>
            <a:r>
              <a:rPr lang="pt-BR" sz="2000" dirty="0" err="1" smtClean="0"/>
              <a:t>An</a:t>
            </a:r>
            <a:r>
              <a:rPr lang="pt-BR" sz="2000" dirty="0" smtClean="0"/>
              <a:t> intercultural speaker is </a:t>
            </a:r>
            <a:r>
              <a:rPr lang="pt-BR" sz="2000" dirty="0" err="1" smtClean="0"/>
              <a:t>someone</a:t>
            </a:r>
            <a:r>
              <a:rPr lang="pt-BR" sz="2000" dirty="0" smtClean="0"/>
              <a:t> </a:t>
            </a:r>
            <a:r>
              <a:rPr lang="pt-BR" sz="2000" dirty="0" err="1" smtClean="0"/>
              <a:t>who</a:t>
            </a:r>
            <a:r>
              <a:rPr lang="pt-BR" sz="2000" dirty="0" smtClean="0"/>
              <a:t> </a:t>
            </a:r>
            <a:r>
              <a:rPr lang="pt-BR" sz="2000" dirty="0" err="1" smtClean="0"/>
              <a:t>can</a:t>
            </a:r>
            <a:r>
              <a:rPr lang="pt-BR" sz="2000" dirty="0" smtClean="0"/>
              <a:t> </a:t>
            </a:r>
            <a:r>
              <a:rPr lang="pt-BR" sz="2000" dirty="0" err="1" smtClean="0"/>
              <a:t>operate</a:t>
            </a:r>
            <a:r>
              <a:rPr lang="pt-BR" sz="2000" dirty="0" smtClean="0"/>
              <a:t> </a:t>
            </a:r>
            <a:r>
              <a:rPr lang="pt-BR" sz="2000" dirty="0" err="1" smtClean="0"/>
              <a:t>their</a:t>
            </a:r>
            <a:r>
              <a:rPr lang="pt-BR" sz="2000" dirty="0" smtClean="0"/>
              <a:t> </a:t>
            </a:r>
            <a:r>
              <a:rPr lang="pt-BR" sz="2000" dirty="0" err="1" smtClean="0"/>
              <a:t>linguistic</a:t>
            </a:r>
            <a:r>
              <a:rPr lang="pt-BR" sz="2000" dirty="0" smtClean="0"/>
              <a:t> </a:t>
            </a:r>
            <a:r>
              <a:rPr lang="pt-BR" sz="2000" dirty="0" err="1" smtClean="0"/>
              <a:t>competence</a:t>
            </a:r>
            <a:r>
              <a:rPr lang="pt-BR" sz="2000" dirty="0" smtClean="0"/>
              <a:t> </a:t>
            </a:r>
            <a:r>
              <a:rPr lang="pt-BR" sz="2000" dirty="0" err="1" smtClean="0"/>
              <a:t>and</a:t>
            </a:r>
            <a:r>
              <a:rPr lang="pt-BR" sz="2000" dirty="0" smtClean="0"/>
              <a:t> </a:t>
            </a:r>
            <a:r>
              <a:rPr lang="pt-BR" sz="2000" dirty="0" err="1" smtClean="0"/>
              <a:t>their</a:t>
            </a:r>
            <a:r>
              <a:rPr lang="pt-BR" sz="2000" dirty="0" smtClean="0"/>
              <a:t> </a:t>
            </a:r>
            <a:r>
              <a:rPr lang="pt-BR" sz="2000" dirty="0" err="1" smtClean="0"/>
              <a:t>sociolinguistic</a:t>
            </a:r>
            <a:r>
              <a:rPr lang="pt-BR" sz="2000" dirty="0" smtClean="0"/>
              <a:t> </a:t>
            </a:r>
            <a:r>
              <a:rPr lang="pt-BR" sz="2000" dirty="0" err="1" smtClean="0"/>
              <a:t>awareness</a:t>
            </a:r>
            <a:r>
              <a:rPr lang="pt-BR" sz="2000" dirty="0" smtClean="0"/>
              <a:t>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relationship</a:t>
            </a:r>
            <a:r>
              <a:rPr lang="pt-BR" sz="2000" dirty="0" smtClean="0"/>
              <a:t> </a:t>
            </a:r>
            <a:r>
              <a:rPr lang="pt-BR" sz="2000" dirty="0" err="1" smtClean="0"/>
              <a:t>between</a:t>
            </a:r>
            <a:r>
              <a:rPr lang="pt-BR" sz="2000" dirty="0" smtClean="0"/>
              <a:t> </a:t>
            </a:r>
            <a:r>
              <a:rPr lang="pt-BR" sz="2000" dirty="0" err="1" smtClean="0"/>
              <a:t>language</a:t>
            </a:r>
            <a:r>
              <a:rPr lang="pt-BR" sz="2000" dirty="0" smtClean="0"/>
              <a:t> </a:t>
            </a:r>
            <a:r>
              <a:rPr lang="pt-BR" sz="2000" dirty="0" err="1" smtClean="0"/>
              <a:t>and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context</a:t>
            </a:r>
            <a:r>
              <a:rPr lang="pt-BR" sz="2000" dirty="0" smtClean="0"/>
              <a:t> in </a:t>
            </a:r>
            <a:r>
              <a:rPr lang="pt-BR" sz="2000" dirty="0" err="1" smtClean="0"/>
              <a:t>which</a:t>
            </a:r>
            <a:r>
              <a:rPr lang="pt-BR" sz="2000" dirty="0" smtClean="0"/>
              <a:t> it is </a:t>
            </a:r>
            <a:r>
              <a:rPr lang="pt-BR" sz="2000" dirty="0" err="1" smtClean="0"/>
              <a:t>used</a:t>
            </a:r>
            <a:r>
              <a:rPr lang="pt-BR" sz="2000" dirty="0" smtClean="0"/>
              <a:t>, in </a:t>
            </a:r>
            <a:r>
              <a:rPr lang="pt-BR" sz="2000" dirty="0" err="1" smtClean="0"/>
              <a:t>order</a:t>
            </a:r>
            <a:r>
              <a:rPr lang="pt-BR" sz="2000" dirty="0" smtClean="0"/>
              <a:t> to </a:t>
            </a:r>
            <a:r>
              <a:rPr lang="pt-BR" sz="2000" dirty="0" err="1" smtClean="0"/>
              <a:t>manage</a:t>
            </a:r>
            <a:r>
              <a:rPr lang="pt-BR" sz="2000" dirty="0" smtClean="0"/>
              <a:t> </a:t>
            </a:r>
            <a:r>
              <a:rPr lang="pt-BR" sz="2000" dirty="0" err="1" smtClean="0"/>
              <a:t>interaction</a:t>
            </a:r>
            <a:r>
              <a:rPr lang="pt-BR" sz="2000" dirty="0" smtClean="0"/>
              <a:t> </a:t>
            </a:r>
            <a:r>
              <a:rPr lang="pt-BR" sz="2000" dirty="0" err="1" smtClean="0"/>
              <a:t>across</a:t>
            </a:r>
            <a:r>
              <a:rPr lang="pt-BR" sz="2000" dirty="0" smtClean="0"/>
              <a:t> cultural </a:t>
            </a:r>
            <a:r>
              <a:rPr lang="pt-BR" sz="2000" dirty="0" err="1" smtClean="0"/>
              <a:t>boundaries</a:t>
            </a:r>
            <a:r>
              <a:rPr lang="pt-BR" sz="2000" dirty="0" smtClean="0"/>
              <a:t>, to </a:t>
            </a:r>
            <a:r>
              <a:rPr lang="pt-BR" sz="2000" dirty="0" err="1" smtClean="0"/>
              <a:t>anticipate</a:t>
            </a:r>
            <a:r>
              <a:rPr lang="pt-BR" sz="2000" dirty="0" smtClean="0"/>
              <a:t> </a:t>
            </a:r>
            <a:r>
              <a:rPr lang="pt-BR" sz="2000" dirty="0" err="1" smtClean="0"/>
              <a:t>misunderstandings</a:t>
            </a:r>
            <a:r>
              <a:rPr lang="pt-BR" sz="2000" dirty="0" smtClean="0"/>
              <a:t> </a:t>
            </a:r>
            <a:r>
              <a:rPr lang="pt-BR" sz="2000" dirty="0" err="1" smtClean="0"/>
              <a:t>caused</a:t>
            </a:r>
            <a:r>
              <a:rPr lang="pt-BR" sz="2000" dirty="0" smtClean="0"/>
              <a:t> </a:t>
            </a:r>
            <a:r>
              <a:rPr lang="pt-BR" sz="2000" dirty="0" err="1" smtClean="0"/>
              <a:t>by</a:t>
            </a:r>
            <a:r>
              <a:rPr lang="pt-BR" sz="2000" dirty="0" smtClean="0"/>
              <a:t> </a:t>
            </a:r>
            <a:r>
              <a:rPr lang="pt-BR" sz="2000" dirty="0" err="1" smtClean="0"/>
              <a:t>difference</a:t>
            </a:r>
            <a:r>
              <a:rPr lang="pt-BR" sz="2000" dirty="0" smtClean="0"/>
              <a:t> in </a:t>
            </a:r>
            <a:r>
              <a:rPr lang="pt-BR" sz="2000" dirty="0" err="1" smtClean="0"/>
              <a:t>values</a:t>
            </a:r>
            <a:r>
              <a:rPr lang="pt-BR" sz="2000" dirty="0" smtClean="0"/>
              <a:t>, </a:t>
            </a:r>
            <a:r>
              <a:rPr lang="pt-BR" sz="2000" dirty="0" err="1" smtClean="0"/>
              <a:t>meanings</a:t>
            </a:r>
            <a:r>
              <a:rPr lang="pt-BR" sz="2000" dirty="0" smtClean="0"/>
              <a:t> </a:t>
            </a:r>
            <a:r>
              <a:rPr lang="pt-BR" sz="2000" dirty="0" err="1" smtClean="0"/>
              <a:t>and</a:t>
            </a:r>
            <a:r>
              <a:rPr lang="pt-BR" sz="2000" dirty="0" smtClean="0"/>
              <a:t> </a:t>
            </a:r>
            <a:r>
              <a:rPr lang="pt-BR" sz="2000" dirty="0" err="1" smtClean="0"/>
              <a:t>beliefs</a:t>
            </a:r>
            <a:r>
              <a:rPr lang="pt-BR" sz="2000" dirty="0" smtClean="0"/>
              <a:t>, </a:t>
            </a:r>
            <a:r>
              <a:rPr lang="pt-BR" sz="2000" dirty="0" err="1" smtClean="0"/>
              <a:t>and</a:t>
            </a:r>
            <a:r>
              <a:rPr lang="pt-BR" sz="2000" dirty="0" smtClean="0"/>
              <a:t> </a:t>
            </a:r>
            <a:r>
              <a:rPr lang="pt-BR" sz="2000" dirty="0" err="1" smtClean="0"/>
              <a:t>thirdly</a:t>
            </a:r>
            <a:r>
              <a:rPr lang="pt-BR" sz="2000" dirty="0" smtClean="0"/>
              <a:t>, to cope </a:t>
            </a:r>
            <a:r>
              <a:rPr lang="pt-BR" sz="2000" dirty="0" err="1" smtClean="0"/>
              <a:t>with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affective</a:t>
            </a:r>
            <a:r>
              <a:rPr lang="pt-BR" sz="2000" dirty="0" smtClean="0"/>
              <a:t> as </a:t>
            </a:r>
            <a:r>
              <a:rPr lang="pt-BR" sz="2000" dirty="0" err="1" smtClean="0"/>
              <a:t>well</a:t>
            </a:r>
            <a:r>
              <a:rPr lang="pt-BR" sz="2000" dirty="0" smtClean="0"/>
              <a:t> as </a:t>
            </a:r>
            <a:r>
              <a:rPr lang="pt-BR" sz="2000" dirty="0" err="1" smtClean="0"/>
              <a:t>cognitive</a:t>
            </a:r>
            <a:r>
              <a:rPr lang="pt-BR" sz="2000" dirty="0" smtClean="0"/>
              <a:t> </a:t>
            </a:r>
            <a:r>
              <a:rPr lang="pt-BR" sz="2000" dirty="0" err="1" smtClean="0"/>
              <a:t>demands</a:t>
            </a:r>
            <a:r>
              <a:rPr lang="pt-BR" sz="2000" dirty="0" smtClean="0"/>
              <a:t>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engagement</a:t>
            </a:r>
            <a:r>
              <a:rPr lang="pt-BR" sz="2000" dirty="0" smtClean="0"/>
              <a:t> </a:t>
            </a:r>
            <a:r>
              <a:rPr lang="pt-BR" sz="2000" dirty="0" err="1" smtClean="0"/>
              <a:t>with</a:t>
            </a:r>
            <a:r>
              <a:rPr lang="pt-BR" sz="2000" dirty="0" smtClean="0"/>
              <a:t> </a:t>
            </a:r>
            <a:r>
              <a:rPr lang="pt-BR" sz="2000" dirty="0" err="1" smtClean="0"/>
              <a:t>otherness</a:t>
            </a:r>
            <a:r>
              <a:rPr lang="pt-BR" sz="2000" dirty="0" smtClean="0"/>
              <a:t>” (</a:t>
            </a:r>
            <a:r>
              <a:rPr lang="pt-BR" sz="2000" dirty="0" err="1" smtClean="0"/>
              <a:t>Byram</a:t>
            </a:r>
            <a:r>
              <a:rPr lang="pt-BR" sz="2000" dirty="0" smtClean="0"/>
              <a:t>, 1995).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Intercultural </a:t>
            </a:r>
            <a:r>
              <a:rPr lang="pt-BR" dirty="0" err="1" smtClean="0"/>
              <a:t>competence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b"/>
          <a:lstStyle/>
          <a:p>
            <a:r>
              <a:rPr lang="pt-BR" dirty="0" smtClean="0"/>
              <a:t>“</a:t>
            </a:r>
            <a:r>
              <a:rPr lang="pt-BR" dirty="0" err="1" smtClean="0"/>
              <a:t>This</a:t>
            </a:r>
            <a:r>
              <a:rPr lang="pt-BR" dirty="0" smtClean="0"/>
              <a:t> is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essence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intercultural </a:t>
            </a:r>
            <a:r>
              <a:rPr lang="pt-BR" dirty="0" err="1" smtClean="0"/>
              <a:t>competence</a:t>
            </a:r>
            <a:r>
              <a:rPr lang="pt-BR" dirty="0" smtClean="0"/>
              <a:t>: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ability</a:t>
            </a:r>
            <a:r>
              <a:rPr lang="pt-BR" dirty="0" smtClean="0"/>
              <a:t> to </a:t>
            </a:r>
            <a:r>
              <a:rPr lang="pt-BR" dirty="0" err="1" smtClean="0"/>
              <a:t>recognise</a:t>
            </a:r>
            <a:r>
              <a:rPr lang="pt-BR" dirty="0" smtClean="0"/>
              <a:t> </a:t>
            </a:r>
            <a:r>
              <a:rPr lang="pt-BR" dirty="0" err="1" smtClean="0"/>
              <a:t>where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when</a:t>
            </a:r>
            <a:r>
              <a:rPr lang="pt-BR" dirty="0" smtClean="0"/>
              <a:t> </a:t>
            </a:r>
            <a:r>
              <a:rPr lang="pt-BR" dirty="0" err="1" smtClean="0"/>
              <a:t>culture</a:t>
            </a:r>
            <a:r>
              <a:rPr lang="pt-BR" dirty="0" smtClean="0"/>
              <a:t> is </a:t>
            </a:r>
            <a:r>
              <a:rPr lang="pt-BR" dirty="0" err="1" smtClean="0"/>
              <a:t>manifest</a:t>
            </a:r>
            <a:r>
              <a:rPr lang="pt-BR" dirty="0" smtClean="0"/>
              <a:t> in </a:t>
            </a:r>
            <a:r>
              <a:rPr lang="pt-BR" dirty="0" err="1" smtClean="0"/>
              <a:t>cross-cultural</a:t>
            </a:r>
            <a:r>
              <a:rPr lang="pt-BR" dirty="0" smtClean="0"/>
              <a:t> </a:t>
            </a:r>
            <a:r>
              <a:rPr lang="pt-BR" dirty="0" err="1" smtClean="0"/>
              <a:t>encounters</a:t>
            </a:r>
            <a:r>
              <a:rPr lang="pt-BR" dirty="0" smtClean="0"/>
              <a:t> 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ability</a:t>
            </a:r>
            <a:r>
              <a:rPr lang="pt-BR" dirty="0" smtClean="0"/>
              <a:t> to </a:t>
            </a:r>
            <a:r>
              <a:rPr lang="pt-BR" dirty="0" err="1" smtClean="0"/>
              <a:t>manage</a:t>
            </a:r>
            <a:r>
              <a:rPr lang="pt-BR" dirty="0" smtClean="0"/>
              <a:t> </a:t>
            </a:r>
            <a:r>
              <a:rPr lang="pt-BR" dirty="0" err="1" smtClean="0"/>
              <a:t>an</a:t>
            </a:r>
            <a:r>
              <a:rPr lang="pt-BR" dirty="0" smtClean="0"/>
              <a:t> intercultural </a:t>
            </a:r>
            <a:r>
              <a:rPr lang="pt-BR" dirty="0" err="1" smtClean="0"/>
              <a:t>space</a:t>
            </a:r>
            <a:r>
              <a:rPr lang="pt-BR" dirty="0" smtClean="0"/>
              <a:t> </a:t>
            </a:r>
            <a:r>
              <a:rPr lang="pt-BR" dirty="0" err="1" smtClean="0"/>
              <a:t>where</a:t>
            </a:r>
            <a:r>
              <a:rPr lang="pt-BR" dirty="0" smtClean="0"/>
              <a:t> </a:t>
            </a:r>
            <a:r>
              <a:rPr lang="pt-BR" dirty="0" err="1" smtClean="0"/>
              <a:t>all</a:t>
            </a:r>
            <a:r>
              <a:rPr lang="pt-BR" dirty="0" smtClean="0"/>
              <a:t> </a:t>
            </a:r>
            <a:r>
              <a:rPr lang="pt-BR" dirty="0" err="1" smtClean="0"/>
              <a:t>parties</a:t>
            </a:r>
            <a:r>
              <a:rPr lang="pt-BR" dirty="0" smtClean="0"/>
              <a:t> to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encounter</a:t>
            </a:r>
            <a:r>
              <a:rPr lang="pt-BR" dirty="0" smtClean="0"/>
              <a:t> are </a:t>
            </a:r>
            <a:r>
              <a:rPr lang="pt-BR" dirty="0" err="1" smtClean="0"/>
              <a:t>comfortable</a:t>
            </a:r>
            <a:r>
              <a:rPr lang="pt-BR" dirty="0" smtClean="0"/>
              <a:t> </a:t>
            </a:r>
            <a:r>
              <a:rPr lang="pt-BR" dirty="0" err="1" smtClean="0"/>
              <a:t>participants</a:t>
            </a:r>
            <a:r>
              <a:rPr lang="pt-BR" dirty="0" smtClean="0"/>
              <a:t>” </a:t>
            </a:r>
          </a:p>
          <a:p>
            <a:r>
              <a:rPr lang="pt-BR" sz="1800" dirty="0" err="1" smtClean="0"/>
              <a:t>Crozet</a:t>
            </a:r>
            <a:r>
              <a:rPr lang="pt-BR" sz="1800" dirty="0" smtClean="0"/>
              <a:t>, </a:t>
            </a:r>
            <a:r>
              <a:rPr lang="pt-BR" sz="1800" dirty="0" err="1" smtClean="0"/>
              <a:t>Liddicoat</a:t>
            </a:r>
            <a:r>
              <a:rPr lang="pt-BR" sz="1800" dirty="0" smtClean="0"/>
              <a:t>. </a:t>
            </a:r>
            <a:r>
              <a:rPr lang="pt-BR" sz="1800" dirty="0" err="1" smtClean="0"/>
              <a:t>Lo</a:t>
            </a:r>
            <a:r>
              <a:rPr lang="pt-BR" sz="1800" dirty="0" smtClean="0"/>
              <a:t> </a:t>
            </a:r>
            <a:r>
              <a:rPr lang="pt-BR" sz="1800" dirty="0" err="1" smtClean="0"/>
              <a:t>Bianco</a:t>
            </a:r>
            <a:r>
              <a:rPr lang="pt-BR" sz="1800" dirty="0" smtClean="0"/>
              <a:t> – Intercultural </a:t>
            </a:r>
            <a:r>
              <a:rPr lang="pt-BR" sz="1800" dirty="0" err="1" smtClean="0"/>
              <a:t>competence</a:t>
            </a:r>
            <a:r>
              <a:rPr lang="pt-BR" sz="1800" dirty="0" smtClean="0"/>
              <a:t>: </a:t>
            </a:r>
            <a:r>
              <a:rPr lang="pt-BR" sz="1800" dirty="0" err="1" smtClean="0"/>
              <a:t>from</a:t>
            </a:r>
            <a:r>
              <a:rPr lang="pt-BR" sz="1800" dirty="0" smtClean="0"/>
              <a:t> </a:t>
            </a:r>
            <a:r>
              <a:rPr lang="pt-BR" sz="1800" dirty="0" err="1" smtClean="0"/>
              <a:t>language</a:t>
            </a:r>
            <a:r>
              <a:rPr lang="pt-BR" sz="1800" dirty="0" smtClean="0"/>
              <a:t> </a:t>
            </a:r>
            <a:r>
              <a:rPr lang="pt-BR" sz="1800" dirty="0" err="1" smtClean="0"/>
              <a:t>policy</a:t>
            </a:r>
            <a:r>
              <a:rPr lang="pt-BR" sz="1800" dirty="0" smtClean="0"/>
              <a:t> to </a:t>
            </a:r>
            <a:r>
              <a:rPr lang="pt-BR" sz="1800" dirty="0" err="1" smtClean="0"/>
              <a:t>language</a:t>
            </a:r>
            <a:r>
              <a:rPr lang="pt-BR" sz="1800" dirty="0" smtClean="0"/>
              <a:t> </a:t>
            </a:r>
            <a:r>
              <a:rPr lang="pt-BR" sz="1800" dirty="0" err="1" smtClean="0"/>
              <a:t>eduation</a:t>
            </a:r>
            <a:r>
              <a:rPr lang="pt-BR" sz="1800" dirty="0" smtClean="0"/>
              <a:t>. 1999, p. 13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Intercultural </a:t>
            </a:r>
            <a:r>
              <a:rPr lang="pt-BR" dirty="0" err="1" smtClean="0"/>
              <a:t>competence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An</a:t>
            </a:r>
            <a:r>
              <a:rPr lang="pt-BR" dirty="0" smtClean="0"/>
              <a:t> intercultural </a:t>
            </a:r>
            <a:r>
              <a:rPr lang="pt-BR" dirty="0" err="1" smtClean="0"/>
              <a:t>encounter</a:t>
            </a:r>
            <a:r>
              <a:rPr lang="pt-BR" dirty="0" smtClean="0"/>
              <a:t> </a:t>
            </a:r>
            <a:r>
              <a:rPr lang="pt-BR" dirty="0" err="1" smtClean="0"/>
              <a:t>encompasses</a:t>
            </a:r>
            <a:r>
              <a:rPr lang="pt-BR" dirty="0" smtClean="0"/>
              <a:t>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/>
              <a:t>interaction</a:t>
            </a:r>
            <a:r>
              <a:rPr lang="pt-BR" dirty="0" smtClean="0"/>
              <a:t> </a:t>
            </a:r>
            <a:r>
              <a:rPr lang="pt-BR" dirty="0" err="1" smtClean="0"/>
              <a:t>between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multiple</a:t>
            </a:r>
            <a:r>
              <a:rPr lang="pt-BR" dirty="0" smtClean="0"/>
              <a:t> </a:t>
            </a:r>
            <a:r>
              <a:rPr lang="pt-BR" dirty="0" err="1" smtClean="0"/>
              <a:t>identifications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social </a:t>
            </a:r>
            <a:r>
              <a:rPr lang="pt-BR" dirty="0" err="1" smtClean="0"/>
              <a:t>actors</a:t>
            </a:r>
            <a:r>
              <a:rPr lang="pt-BR" dirty="0" smtClean="0"/>
              <a:t>,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perceptions</a:t>
            </a:r>
            <a:r>
              <a:rPr lang="pt-BR" dirty="0" smtClean="0"/>
              <a:t> </a:t>
            </a:r>
            <a:r>
              <a:rPr lang="pt-BR" dirty="0" err="1" smtClean="0"/>
              <a:t>they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each</a:t>
            </a:r>
            <a:r>
              <a:rPr lang="pt-BR" dirty="0" smtClean="0"/>
              <a:t> </a:t>
            </a:r>
            <a:r>
              <a:rPr lang="pt-BR" dirty="0" err="1" smtClean="0"/>
              <a:t>other´</a:t>
            </a:r>
            <a:r>
              <a:rPr lang="pt-BR" dirty="0" smtClean="0"/>
              <a:t>s </a:t>
            </a:r>
            <a:r>
              <a:rPr lang="pt-BR" dirty="0" err="1" smtClean="0"/>
              <a:t>identities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fact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some are more </a:t>
            </a:r>
            <a:r>
              <a:rPr lang="pt-BR" dirty="0" err="1" smtClean="0"/>
              <a:t>dominant</a:t>
            </a:r>
            <a:r>
              <a:rPr lang="pt-BR" dirty="0" smtClean="0"/>
              <a:t> in particular </a:t>
            </a:r>
            <a:r>
              <a:rPr lang="pt-BR" dirty="0" err="1" smtClean="0"/>
              <a:t>circumstances</a:t>
            </a:r>
            <a:r>
              <a:rPr lang="pt-BR" dirty="0" smtClean="0"/>
              <a:t>. </a:t>
            </a:r>
          </a:p>
          <a:p>
            <a:pPr lvl="2"/>
            <a:r>
              <a:rPr lang="pt-BR" sz="2200" dirty="0" smtClean="0"/>
              <a:t>(Guilherme, 2002, p. 130).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Interculturally</a:t>
            </a:r>
            <a:r>
              <a:rPr lang="pt-BR" dirty="0" smtClean="0"/>
              <a:t> </a:t>
            </a:r>
            <a:r>
              <a:rPr lang="pt-BR" dirty="0" err="1" smtClean="0"/>
              <a:t>competent</a:t>
            </a:r>
            <a:r>
              <a:rPr lang="pt-BR" dirty="0" smtClean="0"/>
              <a:t> </a:t>
            </a:r>
            <a:r>
              <a:rPr lang="pt-BR" dirty="0" err="1" smtClean="0"/>
              <a:t>students</a:t>
            </a:r>
            <a:r>
              <a:rPr lang="pt-BR" dirty="0" smtClean="0"/>
              <a:t> </a:t>
            </a:r>
            <a:r>
              <a:rPr lang="pt-BR" dirty="0" err="1" smtClean="0"/>
              <a:t>should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able</a:t>
            </a:r>
            <a:r>
              <a:rPr lang="pt-BR" dirty="0" smtClean="0"/>
              <a:t> 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1. </a:t>
            </a:r>
            <a:r>
              <a:rPr lang="pt-BR" dirty="0" err="1" smtClean="0"/>
              <a:t>look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</a:t>
            </a:r>
            <a:r>
              <a:rPr lang="pt-BR" dirty="0" err="1" smtClean="0"/>
              <a:t>their</a:t>
            </a:r>
            <a:r>
              <a:rPr lang="pt-BR" dirty="0" smtClean="0"/>
              <a:t> </a:t>
            </a:r>
            <a:r>
              <a:rPr lang="pt-BR" dirty="0" err="1" smtClean="0"/>
              <a:t>own</a:t>
            </a:r>
            <a:r>
              <a:rPr lang="pt-BR" dirty="0" smtClean="0"/>
              <a:t> </a:t>
            </a:r>
            <a:r>
              <a:rPr lang="pt-BR" dirty="0" err="1" smtClean="0"/>
              <a:t>culture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point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view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their</a:t>
            </a:r>
            <a:r>
              <a:rPr lang="pt-BR" dirty="0" smtClean="0"/>
              <a:t> </a:t>
            </a:r>
            <a:r>
              <a:rPr lang="pt-BR" dirty="0" err="1" smtClean="0"/>
              <a:t>own</a:t>
            </a:r>
            <a:r>
              <a:rPr lang="pt-BR" dirty="0" smtClean="0"/>
              <a:t> </a:t>
            </a:r>
            <a:r>
              <a:rPr lang="pt-BR" dirty="0" err="1" smtClean="0"/>
              <a:t>culture</a:t>
            </a:r>
            <a:r>
              <a:rPr lang="pt-BR" dirty="0" smtClean="0"/>
              <a:t> (i.e. </a:t>
            </a:r>
            <a:r>
              <a:rPr lang="pt-BR" dirty="0" err="1" smtClean="0"/>
              <a:t>have</a:t>
            </a:r>
            <a:r>
              <a:rPr lang="pt-BR" dirty="0" smtClean="0"/>
              <a:t> a </a:t>
            </a:r>
            <a:r>
              <a:rPr lang="pt-BR" dirty="0" err="1" smtClean="0"/>
              <a:t>good</a:t>
            </a:r>
            <a:r>
              <a:rPr lang="pt-BR" dirty="0" smtClean="0"/>
              <a:t> </a:t>
            </a:r>
            <a:r>
              <a:rPr lang="pt-BR" dirty="0" err="1" smtClean="0"/>
              <a:t>understanding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awareness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their</a:t>
            </a:r>
            <a:r>
              <a:rPr lang="pt-BR" dirty="0" smtClean="0"/>
              <a:t> </a:t>
            </a:r>
            <a:r>
              <a:rPr lang="pt-BR" dirty="0" err="1" smtClean="0"/>
              <a:t>own</a:t>
            </a:r>
            <a:r>
              <a:rPr lang="pt-BR" dirty="0" smtClean="0"/>
              <a:t> </a:t>
            </a:r>
            <a:r>
              <a:rPr lang="pt-BR" dirty="0" err="1" smtClean="0"/>
              <a:t>culture</a:t>
            </a:r>
            <a:r>
              <a:rPr lang="pt-BR" dirty="0" smtClean="0"/>
              <a:t>)</a:t>
            </a:r>
            <a:br>
              <a:rPr lang="pt-BR" dirty="0" smtClean="0"/>
            </a:br>
            <a:r>
              <a:rPr lang="pt-BR" dirty="0" smtClean="0"/>
              <a:t>2.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aware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their</a:t>
            </a:r>
            <a:r>
              <a:rPr lang="pt-BR" dirty="0" smtClean="0"/>
              <a:t> </a:t>
            </a:r>
            <a:r>
              <a:rPr lang="pt-BR" dirty="0" err="1" smtClean="0"/>
              <a:t>culture</a:t>
            </a:r>
            <a:r>
              <a:rPr lang="pt-BR" dirty="0" smtClean="0"/>
              <a:t> is </a:t>
            </a:r>
            <a:r>
              <a:rPr lang="pt-BR" dirty="0" err="1" smtClean="0"/>
              <a:t>seen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outside</a:t>
            </a:r>
            <a:r>
              <a:rPr lang="pt-BR" dirty="0" smtClean="0"/>
              <a:t>,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other</a:t>
            </a:r>
            <a:r>
              <a:rPr lang="pt-BR" dirty="0" smtClean="0"/>
              <a:t> countries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cultures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3. </a:t>
            </a:r>
            <a:r>
              <a:rPr lang="pt-BR" dirty="0" err="1" smtClean="0"/>
              <a:t>understand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see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target</a:t>
            </a:r>
            <a:r>
              <a:rPr lang="pt-BR" dirty="0" smtClean="0"/>
              <a:t> </a:t>
            </a:r>
            <a:r>
              <a:rPr lang="pt-BR" dirty="0" err="1" smtClean="0"/>
              <a:t>culture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its </a:t>
            </a:r>
            <a:r>
              <a:rPr lang="pt-BR" dirty="0" err="1" smtClean="0"/>
              <a:t>own</a:t>
            </a:r>
            <a:r>
              <a:rPr lang="pt-BR" dirty="0" smtClean="0"/>
              <a:t> perspective (i.e. </a:t>
            </a:r>
            <a:r>
              <a:rPr lang="pt-BR" dirty="0" err="1" smtClean="0"/>
              <a:t>understand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aware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other</a:t>
            </a:r>
            <a:r>
              <a:rPr lang="pt-BR" dirty="0" smtClean="0"/>
              <a:t> </a:t>
            </a:r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 err="1" smtClean="0"/>
              <a:t>think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their</a:t>
            </a:r>
            <a:r>
              <a:rPr lang="pt-BR" dirty="0" smtClean="0"/>
              <a:t> </a:t>
            </a:r>
            <a:r>
              <a:rPr lang="pt-BR" dirty="0" err="1" smtClean="0"/>
              <a:t>own</a:t>
            </a:r>
            <a:r>
              <a:rPr lang="pt-BR" dirty="0" smtClean="0"/>
              <a:t> </a:t>
            </a:r>
            <a:r>
              <a:rPr lang="pt-BR" dirty="0" err="1" smtClean="0"/>
              <a:t>culture</a:t>
            </a:r>
            <a:r>
              <a:rPr lang="pt-BR" dirty="0" smtClean="0"/>
              <a:t>)</a:t>
            </a:r>
            <a:br>
              <a:rPr lang="pt-BR" dirty="0" smtClean="0"/>
            </a:br>
            <a:r>
              <a:rPr lang="pt-BR" dirty="0" smtClean="0"/>
              <a:t>4.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aware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they</a:t>
            </a:r>
            <a:r>
              <a:rPr lang="pt-BR" dirty="0" smtClean="0"/>
              <a:t> </a:t>
            </a:r>
            <a:r>
              <a:rPr lang="pt-BR" dirty="0" err="1" smtClean="0"/>
              <a:t>see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target</a:t>
            </a:r>
            <a:r>
              <a:rPr lang="pt-BR" dirty="0" smtClean="0"/>
              <a:t> </a:t>
            </a:r>
            <a:r>
              <a:rPr lang="pt-BR" dirty="0" err="1" smtClean="0"/>
              <a:t>culture</a:t>
            </a:r>
            <a:r>
              <a:rPr lang="pt-BR" dirty="0" smtClean="0"/>
              <a:t> </a:t>
            </a:r>
          </a:p>
          <a:p>
            <a:pPr lvl="1"/>
            <a:r>
              <a:rPr lang="pt-BR" sz="1700" dirty="0" smtClean="0"/>
              <a:t>Chris Rose http://www.teachingenglish.org.uk/think/articles/intercultural-learning-2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One</a:t>
            </a:r>
            <a:r>
              <a:rPr lang="pt-BR" dirty="0" smtClean="0"/>
              <a:t> </a:t>
            </a:r>
            <a:r>
              <a:rPr lang="pt-BR" dirty="0" err="1" smtClean="0"/>
              <a:t>example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46437" y="1809750"/>
            <a:ext cx="288607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People</a:t>
            </a:r>
            <a:r>
              <a:rPr lang="pt-BR" dirty="0" smtClean="0"/>
              <a:t> in </a:t>
            </a:r>
            <a:r>
              <a:rPr lang="pt-BR" dirty="0" err="1" smtClean="0"/>
              <a:t>my</a:t>
            </a:r>
            <a:r>
              <a:rPr lang="pt-BR" dirty="0" smtClean="0"/>
              <a:t> </a:t>
            </a:r>
            <a:r>
              <a:rPr lang="pt-BR" dirty="0" err="1" smtClean="0"/>
              <a:t>diverse</a:t>
            </a:r>
            <a:r>
              <a:rPr lang="pt-BR" dirty="0" smtClean="0"/>
              <a:t> </a:t>
            </a:r>
            <a:r>
              <a:rPr lang="pt-BR" dirty="0" err="1" smtClean="0"/>
              <a:t>community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 every community, there are many people  that contribute to improve her/his </a:t>
            </a:r>
            <a:r>
              <a:rPr lang="en-US" b="1" dirty="0" err="1" smtClean="0"/>
              <a:t>neighbour’s</a:t>
            </a:r>
            <a:r>
              <a:rPr lang="en-US" b="1" dirty="0" smtClean="0"/>
              <a:t> quality of life. Think of a person who comes from another country and works in </a:t>
            </a:r>
            <a:r>
              <a:rPr lang="pt-BR" b="1" dirty="0" err="1" smtClean="0"/>
              <a:t>your</a:t>
            </a:r>
            <a:r>
              <a:rPr lang="pt-BR" b="1" dirty="0" smtClean="0"/>
              <a:t> </a:t>
            </a:r>
            <a:r>
              <a:rPr lang="pt-BR" b="1" dirty="0" err="1" smtClean="0"/>
              <a:t>community</a:t>
            </a:r>
            <a:r>
              <a:rPr lang="pt-BR" b="1" dirty="0" smtClean="0"/>
              <a:t>.</a:t>
            </a:r>
          </a:p>
          <a:p>
            <a:r>
              <a:rPr lang="en-US" b="1" dirty="0" smtClean="0"/>
              <a:t>1. What do you know about this person? Write a profile with the information you may have:</a:t>
            </a:r>
          </a:p>
          <a:p>
            <a:r>
              <a:rPr lang="pt-BR" dirty="0" smtClean="0"/>
              <a:t>· </a:t>
            </a:r>
            <a:r>
              <a:rPr lang="pt-BR" dirty="0" err="1" smtClean="0"/>
              <a:t>Name</a:t>
            </a:r>
            <a:r>
              <a:rPr lang="pt-BR" dirty="0" smtClean="0"/>
              <a:t>:</a:t>
            </a:r>
          </a:p>
          <a:p>
            <a:r>
              <a:rPr lang="pt-BR" dirty="0" smtClean="0"/>
              <a:t>· </a:t>
            </a:r>
            <a:r>
              <a:rPr lang="pt-BR" dirty="0" err="1" smtClean="0"/>
              <a:t>Profession</a:t>
            </a:r>
            <a:r>
              <a:rPr lang="pt-BR" dirty="0" smtClean="0"/>
              <a:t>:</a:t>
            </a:r>
          </a:p>
          <a:p>
            <a:r>
              <a:rPr lang="pt-BR" dirty="0" smtClean="0"/>
              <a:t>· </a:t>
            </a:r>
            <a:r>
              <a:rPr lang="pt-BR" dirty="0" err="1" smtClean="0"/>
              <a:t>Job</a:t>
            </a:r>
            <a:r>
              <a:rPr lang="pt-BR" dirty="0" smtClean="0"/>
              <a:t>:</a:t>
            </a:r>
          </a:p>
          <a:p>
            <a:r>
              <a:rPr lang="pt-BR" dirty="0" smtClean="0"/>
              <a:t>· Country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origin</a:t>
            </a:r>
            <a:r>
              <a:rPr lang="pt-BR" dirty="0" smtClean="0"/>
              <a:t>:</a:t>
            </a:r>
          </a:p>
          <a:p>
            <a:r>
              <a:rPr lang="en-US" dirty="0" smtClean="0"/>
              <a:t>· Personality characteristics you have observed: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· Any celebration they do in public:</a:t>
            </a:r>
          </a:p>
          <a:p>
            <a:r>
              <a:rPr lang="en-US" dirty="0" smtClean="0"/>
              <a:t>· Any curiosity you may have about this person:</a:t>
            </a:r>
          </a:p>
          <a:p>
            <a:r>
              <a:rPr lang="en-US" b="1" dirty="0" smtClean="0"/>
              <a:t>2. Discuss with your partners and teacher about the role or job these persons have in the community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3. Visit and interview this person. Ask these questions or any other you may like</a:t>
            </a:r>
            <a:r>
              <a:rPr lang="en-US" dirty="0" smtClean="0"/>
              <a:t>:</a:t>
            </a:r>
          </a:p>
          <a:p>
            <a:r>
              <a:rPr lang="pt-BR" b="1" dirty="0" smtClean="0"/>
              <a:t>1. </a:t>
            </a:r>
            <a:r>
              <a:rPr lang="pt-BR" dirty="0" err="1" smtClean="0"/>
              <a:t>What’s</a:t>
            </a:r>
            <a:r>
              <a:rPr lang="pt-BR" dirty="0" smtClean="0"/>
              <a:t> </a:t>
            </a:r>
            <a:r>
              <a:rPr lang="pt-BR" dirty="0" err="1" smtClean="0"/>
              <a:t>your</a:t>
            </a:r>
            <a:r>
              <a:rPr lang="pt-BR" dirty="0" smtClean="0"/>
              <a:t> </a:t>
            </a:r>
            <a:r>
              <a:rPr lang="pt-BR" dirty="0" err="1" smtClean="0"/>
              <a:t>name</a:t>
            </a:r>
            <a:r>
              <a:rPr lang="pt-BR" dirty="0" smtClean="0"/>
              <a:t>?</a:t>
            </a:r>
          </a:p>
          <a:p>
            <a:r>
              <a:rPr lang="en-US" dirty="0" smtClean="0"/>
              <a:t>2. Where are you from?</a:t>
            </a:r>
          </a:p>
          <a:p>
            <a:r>
              <a:rPr lang="en-US" dirty="0" smtClean="0"/>
              <a:t>3. What do you do?</a:t>
            </a:r>
          </a:p>
          <a:p>
            <a:r>
              <a:rPr lang="en-US" dirty="0" smtClean="0"/>
              <a:t>4. What do you miss from your homeland?</a:t>
            </a:r>
          </a:p>
          <a:p>
            <a:r>
              <a:rPr lang="en-US" dirty="0" smtClean="0"/>
              <a:t>5. Which </a:t>
            </a:r>
            <a:r>
              <a:rPr lang="en-US" dirty="0" err="1" smtClean="0"/>
              <a:t>costums</a:t>
            </a:r>
            <a:r>
              <a:rPr lang="en-US" dirty="0" smtClean="0"/>
              <a:t>, celebrations from your country do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practice</a:t>
            </a:r>
            <a:r>
              <a:rPr lang="pt-BR" dirty="0" smtClean="0"/>
              <a:t> </a:t>
            </a:r>
            <a:r>
              <a:rPr lang="pt-BR" dirty="0" err="1" smtClean="0"/>
              <a:t>here</a:t>
            </a:r>
            <a:r>
              <a:rPr lang="pt-BR" dirty="0" smtClean="0"/>
              <a:t> 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6. What would you like people from the community to know about you and your country?</a:t>
            </a:r>
          </a:p>
          <a:p>
            <a:r>
              <a:rPr lang="en-US" dirty="0" smtClean="0"/>
              <a:t>7. What do you like from this country?</a:t>
            </a:r>
          </a:p>
          <a:p>
            <a:r>
              <a:rPr lang="en-US" dirty="0" smtClean="0"/>
              <a:t>8. What do you find in common between this and </a:t>
            </a:r>
            <a:r>
              <a:rPr lang="pt-BR" dirty="0" err="1" smtClean="0"/>
              <a:t>your</a:t>
            </a:r>
            <a:r>
              <a:rPr lang="pt-BR" dirty="0" smtClean="0"/>
              <a:t> country?</a:t>
            </a:r>
          </a:p>
          <a:p>
            <a:r>
              <a:rPr lang="en-US" dirty="0" smtClean="0"/>
              <a:t>9. What’s your contribution to our community?</a:t>
            </a:r>
          </a:p>
          <a:p>
            <a:r>
              <a:rPr lang="en-US" b="1" dirty="0" smtClean="0"/>
              <a:t>4. Google about this person’s country</a:t>
            </a:r>
          </a:p>
          <a:p>
            <a:r>
              <a:rPr lang="en-US" b="1" dirty="0" smtClean="0"/>
              <a:t>5. Prepare a poster or a graffiti, and be ready to discuss your findings and opinion about your project</a:t>
            </a:r>
            <a:endParaRPr lang="pt-BR" b="1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Intercultural </a:t>
            </a:r>
            <a:r>
              <a:rPr lang="pt-BR" dirty="0" err="1" smtClean="0"/>
              <a:t>meanings</a:t>
            </a:r>
            <a:endParaRPr lang="pt-BR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culture</a:t>
            </a:r>
            <a:r>
              <a:rPr lang="pt-BR" dirty="0" smtClean="0"/>
              <a:t> are </a:t>
            </a:r>
            <a:r>
              <a:rPr lang="pt-BR" dirty="0" err="1" smtClean="0"/>
              <a:t>separate</a:t>
            </a:r>
            <a:r>
              <a:rPr lang="pt-BR" dirty="0" smtClean="0"/>
              <a:t> </a:t>
            </a:r>
            <a:r>
              <a:rPr lang="pt-BR" dirty="0" err="1" smtClean="0"/>
              <a:t>entities</a:t>
            </a:r>
            <a:r>
              <a:rPr lang="pt-BR" dirty="0" smtClean="0"/>
              <a:t> </a:t>
            </a:r>
            <a:r>
              <a:rPr lang="pt-BR" dirty="0" err="1" smtClean="0"/>
              <a:t>but</a:t>
            </a:r>
            <a:r>
              <a:rPr lang="pt-BR" dirty="0" smtClean="0"/>
              <a:t> </a:t>
            </a:r>
            <a:r>
              <a:rPr lang="pt-BR" dirty="0" err="1" smtClean="0"/>
              <a:t>need</a:t>
            </a:r>
            <a:r>
              <a:rPr lang="pt-BR" dirty="0" smtClean="0"/>
              <a:t> to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taught</a:t>
            </a:r>
            <a:r>
              <a:rPr lang="pt-BR" dirty="0" smtClean="0"/>
              <a:t> </a:t>
            </a:r>
            <a:r>
              <a:rPr lang="pt-BR" dirty="0" err="1" smtClean="0"/>
              <a:t>together</a:t>
            </a:r>
            <a:endParaRPr lang="pt-BR" dirty="0" smtClean="0"/>
          </a:p>
          <a:p>
            <a:pPr lvl="2"/>
            <a:r>
              <a:rPr lang="pt-BR" dirty="0" err="1" smtClean="0"/>
              <a:t>Linguistic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sociocultural </a:t>
            </a:r>
            <a:r>
              <a:rPr lang="pt-BR" dirty="0" err="1" smtClean="0"/>
              <a:t>competences</a:t>
            </a:r>
            <a:r>
              <a:rPr lang="pt-BR" dirty="0" smtClean="0"/>
              <a:t> as </a:t>
            </a:r>
            <a:r>
              <a:rPr lang="pt-BR" dirty="0" err="1" smtClean="0"/>
              <a:t>part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communicative</a:t>
            </a:r>
            <a:r>
              <a:rPr lang="pt-BR" dirty="0" smtClean="0"/>
              <a:t> </a:t>
            </a:r>
            <a:r>
              <a:rPr lang="pt-BR" dirty="0" err="1" smtClean="0"/>
              <a:t>competence</a:t>
            </a:r>
            <a:endParaRPr lang="pt-BR" dirty="0" smtClean="0"/>
          </a:p>
          <a:p>
            <a:pPr lvl="2"/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need</a:t>
            </a:r>
            <a:r>
              <a:rPr lang="pt-BR" dirty="0" smtClean="0"/>
              <a:t> to </a:t>
            </a:r>
            <a:r>
              <a:rPr lang="pt-BR" dirty="0" err="1" smtClean="0"/>
              <a:t>contrast</a:t>
            </a:r>
            <a:r>
              <a:rPr lang="pt-BR" dirty="0" smtClean="0"/>
              <a:t> </a:t>
            </a:r>
            <a:r>
              <a:rPr lang="pt-BR" dirty="0" err="1" smtClean="0"/>
              <a:t>target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native´</a:t>
            </a:r>
            <a:r>
              <a:rPr lang="pt-BR" dirty="0" smtClean="0"/>
              <a:t>s </a:t>
            </a:r>
            <a:r>
              <a:rPr lang="pt-BR" dirty="0" err="1" smtClean="0"/>
              <a:t>culture</a:t>
            </a:r>
            <a:r>
              <a:rPr lang="pt-BR" dirty="0" smtClean="0"/>
              <a:t> in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endParaRPr lang="pt-BR" dirty="0" smtClean="0"/>
          </a:p>
          <a:p>
            <a:pPr lvl="3"/>
            <a:r>
              <a:rPr lang="pt-BR" dirty="0" err="1" smtClean="0"/>
              <a:t>Reshaping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role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culture</a:t>
            </a:r>
            <a:r>
              <a:rPr lang="pt-BR" dirty="0" smtClean="0"/>
              <a:t> in </a:t>
            </a:r>
            <a:r>
              <a:rPr lang="pt-BR" dirty="0" err="1" smtClean="0"/>
              <a:t>foreign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r>
              <a:rPr lang="pt-BR" dirty="0" smtClean="0"/>
              <a:t>.</a:t>
            </a:r>
          </a:p>
          <a:p>
            <a:pPr lvl="2"/>
            <a:endParaRPr lang="pt-BR" dirty="0" smtClean="0"/>
          </a:p>
          <a:p>
            <a:pPr lvl="1"/>
            <a:r>
              <a:rPr lang="pt-BR" dirty="0" err="1" smtClean="0"/>
              <a:t>Language</a:t>
            </a:r>
            <a:r>
              <a:rPr lang="pt-BR" dirty="0" smtClean="0"/>
              <a:t> is </a:t>
            </a:r>
            <a:r>
              <a:rPr lang="pt-BR" dirty="0" err="1" smtClean="0"/>
              <a:t>culture</a:t>
            </a:r>
            <a:endParaRPr lang="pt-BR" dirty="0" smtClean="0"/>
          </a:p>
          <a:p>
            <a:pPr lvl="2"/>
            <a:r>
              <a:rPr lang="pt-BR" dirty="0" err="1" smtClean="0"/>
              <a:t>Need</a:t>
            </a:r>
            <a:r>
              <a:rPr lang="pt-BR" dirty="0" smtClean="0"/>
              <a:t> to </a:t>
            </a:r>
            <a:r>
              <a:rPr lang="pt-BR" dirty="0" err="1" smtClean="0"/>
              <a:t>contrast</a:t>
            </a:r>
            <a:r>
              <a:rPr lang="pt-BR" dirty="0" smtClean="0"/>
              <a:t> </a:t>
            </a:r>
            <a:r>
              <a:rPr lang="pt-BR" dirty="0" err="1" smtClean="0"/>
              <a:t>two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more </a:t>
            </a:r>
            <a:r>
              <a:rPr lang="pt-BR" dirty="0" err="1" smtClean="0"/>
              <a:t>linguacultures</a:t>
            </a:r>
            <a:r>
              <a:rPr lang="pt-BR" dirty="0" smtClean="0"/>
              <a:t> (</a:t>
            </a:r>
            <a:r>
              <a:rPr lang="pt-BR" dirty="0" err="1" smtClean="0"/>
              <a:t>emphasis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discourse</a:t>
            </a:r>
            <a:r>
              <a:rPr lang="pt-BR" dirty="0" smtClean="0"/>
              <a:t>) – </a:t>
            </a:r>
          </a:p>
          <a:p>
            <a:pPr lvl="3"/>
            <a:r>
              <a:rPr lang="pt-BR" dirty="0" err="1" smtClean="0"/>
              <a:t>Reshaping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nature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.</a:t>
            </a:r>
          </a:p>
          <a:p>
            <a:pPr lvl="2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Explorations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Cultural </a:t>
            </a:r>
            <a:r>
              <a:rPr lang="pt-BR" dirty="0" err="1" smtClean="0"/>
              <a:t>competence</a:t>
            </a:r>
            <a:r>
              <a:rPr lang="pt-BR" dirty="0" smtClean="0"/>
              <a:t> </a:t>
            </a:r>
            <a:r>
              <a:rPr lang="pt-BR" dirty="0" err="1" smtClean="0"/>
              <a:t>has</a:t>
            </a:r>
            <a:r>
              <a:rPr lang="pt-BR" dirty="0" smtClean="0"/>
              <a:t> </a:t>
            </a:r>
            <a:r>
              <a:rPr lang="pt-BR" dirty="0" err="1" smtClean="0"/>
              <a:t>been</a:t>
            </a:r>
            <a:r>
              <a:rPr lang="pt-BR" dirty="0" smtClean="0"/>
              <a:t> </a:t>
            </a:r>
            <a:r>
              <a:rPr lang="pt-BR" dirty="0" err="1" smtClean="0"/>
              <a:t>part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discourse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foreign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education</a:t>
            </a:r>
            <a:r>
              <a:rPr lang="pt-BR" dirty="0" smtClean="0"/>
              <a:t> in </a:t>
            </a:r>
            <a:r>
              <a:rPr lang="pt-BR" dirty="0" err="1" smtClean="0"/>
              <a:t>Brazil</a:t>
            </a:r>
            <a:r>
              <a:rPr lang="pt-BR" dirty="0" smtClean="0"/>
              <a:t> for </a:t>
            </a:r>
            <a:r>
              <a:rPr lang="pt-BR" dirty="0" err="1" smtClean="0"/>
              <a:t>decades</a:t>
            </a:r>
            <a:r>
              <a:rPr lang="pt-BR" dirty="0" smtClean="0"/>
              <a:t>;</a:t>
            </a:r>
          </a:p>
          <a:p>
            <a:r>
              <a:rPr lang="pt-BR" dirty="0" smtClean="0"/>
              <a:t>In </a:t>
            </a:r>
            <a:r>
              <a:rPr lang="pt-BR" dirty="0" err="1" smtClean="0"/>
              <a:t>recent</a:t>
            </a:r>
            <a:r>
              <a:rPr lang="pt-BR" dirty="0" smtClean="0"/>
              <a:t> </a:t>
            </a:r>
            <a:r>
              <a:rPr lang="pt-BR" dirty="0" err="1" smtClean="0"/>
              <a:t>years</a:t>
            </a:r>
            <a:r>
              <a:rPr lang="pt-BR" dirty="0" smtClean="0"/>
              <a:t> </a:t>
            </a:r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construct</a:t>
            </a:r>
            <a:r>
              <a:rPr lang="pt-BR" dirty="0" smtClean="0"/>
              <a:t> </a:t>
            </a:r>
            <a:r>
              <a:rPr lang="pt-BR" dirty="0" err="1" smtClean="0"/>
              <a:t>has</a:t>
            </a:r>
            <a:r>
              <a:rPr lang="pt-BR" dirty="0" smtClean="0"/>
              <a:t> </a:t>
            </a:r>
            <a:r>
              <a:rPr lang="pt-BR" dirty="0" err="1" smtClean="0"/>
              <a:t>been</a:t>
            </a:r>
            <a:r>
              <a:rPr lang="pt-BR" dirty="0" smtClean="0"/>
              <a:t> </a:t>
            </a:r>
            <a:r>
              <a:rPr lang="pt-BR" dirty="0" err="1" smtClean="0"/>
              <a:t>framed</a:t>
            </a:r>
            <a:r>
              <a:rPr lang="pt-BR" dirty="0" smtClean="0"/>
              <a:t> as intercultural </a:t>
            </a:r>
            <a:r>
              <a:rPr lang="pt-BR" dirty="0" err="1" smtClean="0"/>
              <a:t>competence</a:t>
            </a:r>
            <a:r>
              <a:rPr lang="pt-BR" dirty="0" smtClean="0"/>
              <a:t>  </a:t>
            </a:r>
            <a:r>
              <a:rPr lang="pt-BR" dirty="0" err="1" smtClean="0"/>
              <a:t>mainly</a:t>
            </a:r>
            <a:r>
              <a:rPr lang="pt-BR" dirty="0" smtClean="0"/>
              <a:t>  </a:t>
            </a:r>
            <a:r>
              <a:rPr lang="pt-BR" dirty="0" err="1" smtClean="0"/>
              <a:t>due</a:t>
            </a:r>
            <a:r>
              <a:rPr lang="pt-BR" dirty="0" smtClean="0"/>
              <a:t> to </a:t>
            </a:r>
          </a:p>
          <a:p>
            <a:pPr lvl="1"/>
            <a:r>
              <a:rPr lang="pt-BR" dirty="0" err="1" smtClean="0"/>
              <a:t>reassessments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communicative</a:t>
            </a:r>
            <a:r>
              <a:rPr lang="pt-BR" dirty="0" smtClean="0"/>
              <a:t> approach;</a:t>
            </a:r>
          </a:p>
          <a:p>
            <a:pPr lvl="1"/>
            <a:r>
              <a:rPr lang="pt-BR" dirty="0" err="1" smtClean="0"/>
              <a:t>discussions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identity</a:t>
            </a:r>
            <a:r>
              <a:rPr lang="pt-BR" dirty="0" smtClean="0"/>
              <a:t>;</a:t>
            </a:r>
          </a:p>
          <a:p>
            <a:pPr lvl="1"/>
            <a:r>
              <a:rPr lang="pt-BR" dirty="0" err="1" smtClean="0"/>
              <a:t>the</a:t>
            </a:r>
            <a:r>
              <a:rPr lang="pt-BR" dirty="0" smtClean="0"/>
              <a:t> EU agenda for </a:t>
            </a:r>
            <a:r>
              <a:rPr lang="pt-BR" dirty="0" err="1" smtClean="0"/>
              <a:t>foreign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teaching</a:t>
            </a:r>
            <a:r>
              <a:rPr lang="pt-BR" dirty="0" smtClean="0"/>
              <a:t>;</a:t>
            </a:r>
          </a:p>
          <a:p>
            <a:pPr lvl="1"/>
            <a:r>
              <a:rPr lang="pt-BR" dirty="0" err="1" smtClean="0"/>
              <a:t>the</a:t>
            </a:r>
            <a:r>
              <a:rPr lang="pt-BR" dirty="0" smtClean="0"/>
              <a:t> role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globalization</a:t>
            </a:r>
            <a:r>
              <a:rPr lang="pt-BR" dirty="0" smtClean="0"/>
              <a:t> in </a:t>
            </a:r>
            <a:r>
              <a:rPr lang="pt-BR" dirty="0" err="1" smtClean="0"/>
              <a:t>foreign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r>
              <a:rPr lang="pt-BR" dirty="0" smtClean="0"/>
              <a:t>,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smtClean="0"/>
              <a:t>status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English</a:t>
            </a:r>
            <a:r>
              <a:rPr lang="pt-BR" dirty="0" smtClean="0"/>
              <a:t> as a </a:t>
            </a:r>
            <a:r>
              <a:rPr lang="pt-BR" dirty="0" err="1" smtClean="0"/>
              <a:t>lingua</a:t>
            </a:r>
            <a:r>
              <a:rPr lang="pt-BR" dirty="0" smtClean="0"/>
              <a:t> franca.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200" dirty="0" err="1" smtClean="0"/>
              <a:t>Framing</a:t>
            </a:r>
            <a:r>
              <a:rPr lang="pt-BR" sz="3200" dirty="0" smtClean="0"/>
              <a:t> intercultural </a:t>
            </a:r>
            <a:r>
              <a:rPr lang="pt-BR" sz="3200" dirty="0" err="1" smtClean="0"/>
              <a:t>awareness</a:t>
            </a:r>
            <a:r>
              <a:rPr lang="pt-BR" sz="3200" dirty="0" smtClean="0"/>
              <a:t>/</a:t>
            </a:r>
            <a:r>
              <a:rPr lang="pt-BR" sz="3200" dirty="0" err="1" smtClean="0"/>
              <a:t>competence</a:t>
            </a:r>
            <a:r>
              <a:rPr lang="pt-BR" sz="3200" dirty="0" smtClean="0"/>
              <a:t> as a </a:t>
            </a:r>
            <a:r>
              <a:rPr lang="pt-BR" sz="3200" dirty="0" err="1" smtClean="0"/>
              <a:t>necessary</a:t>
            </a:r>
            <a:r>
              <a:rPr lang="pt-BR" sz="3200" dirty="0" smtClean="0"/>
              <a:t> </a:t>
            </a:r>
            <a:r>
              <a:rPr lang="pt-BR" sz="3200" dirty="0" err="1" smtClean="0"/>
              <a:t>component</a:t>
            </a:r>
            <a:r>
              <a:rPr lang="pt-BR" sz="3200" dirty="0" smtClean="0"/>
              <a:t> </a:t>
            </a:r>
            <a:r>
              <a:rPr lang="pt-BR" sz="3200" dirty="0" err="1" smtClean="0"/>
              <a:t>of</a:t>
            </a:r>
            <a:r>
              <a:rPr lang="pt-BR" sz="3200" dirty="0" smtClean="0"/>
              <a:t> </a:t>
            </a:r>
            <a:r>
              <a:rPr lang="pt-BR" sz="3200" dirty="0" err="1" smtClean="0"/>
              <a:t>English</a:t>
            </a:r>
            <a:r>
              <a:rPr lang="pt-BR" sz="3200" dirty="0" smtClean="0"/>
              <a:t> </a:t>
            </a:r>
            <a:r>
              <a:rPr lang="pt-BR" sz="3200" dirty="0" err="1" smtClean="0"/>
              <a:t>language</a:t>
            </a:r>
            <a:r>
              <a:rPr lang="pt-BR" sz="3200" dirty="0" smtClean="0"/>
              <a:t> </a:t>
            </a:r>
            <a:r>
              <a:rPr lang="pt-BR" sz="3200" dirty="0" err="1" smtClean="0"/>
              <a:t>learning</a:t>
            </a:r>
            <a:r>
              <a:rPr lang="pt-BR" sz="3200" dirty="0" smtClean="0"/>
              <a:t> </a:t>
            </a:r>
            <a:r>
              <a:rPr lang="pt-BR" sz="3200" dirty="0" err="1" smtClean="0"/>
              <a:t>requires</a:t>
            </a:r>
            <a:r>
              <a:rPr lang="pt-BR" sz="3200" dirty="0" smtClean="0"/>
              <a:t> </a:t>
            </a:r>
            <a:r>
              <a:rPr lang="pt-BR" sz="3200" dirty="0" err="1" smtClean="0"/>
              <a:t>analysis</a:t>
            </a:r>
            <a:r>
              <a:rPr lang="pt-BR" sz="3200" dirty="0" smtClean="0"/>
              <a:t> </a:t>
            </a:r>
            <a:r>
              <a:rPr lang="pt-BR" sz="3200" dirty="0" err="1" smtClean="0"/>
              <a:t>of</a:t>
            </a:r>
            <a:r>
              <a:rPr lang="pt-BR" sz="3200" dirty="0" smtClean="0"/>
              <a:t> </a:t>
            </a:r>
            <a:r>
              <a:rPr lang="pt-BR" sz="3200" dirty="0" err="1" smtClean="0"/>
              <a:t>what</a:t>
            </a:r>
            <a:r>
              <a:rPr lang="pt-BR" sz="3200" dirty="0" smtClean="0"/>
              <a:t> </a:t>
            </a:r>
            <a:r>
              <a:rPr lang="pt-BR" sz="3200" dirty="0" err="1" smtClean="0"/>
              <a:t>we</a:t>
            </a:r>
            <a:r>
              <a:rPr lang="pt-BR" sz="3200" dirty="0" smtClean="0"/>
              <a:t> </a:t>
            </a:r>
            <a:r>
              <a:rPr lang="pt-BR" sz="3200" dirty="0" err="1" smtClean="0"/>
              <a:t>have</a:t>
            </a:r>
            <a:r>
              <a:rPr lang="pt-BR" sz="3200" dirty="0" smtClean="0"/>
              <a:t> </a:t>
            </a:r>
            <a:r>
              <a:rPr lang="pt-BR" sz="3200" dirty="0" err="1" smtClean="0"/>
              <a:t>been</a:t>
            </a:r>
            <a:r>
              <a:rPr lang="pt-BR" sz="3200" dirty="0" smtClean="0"/>
              <a:t> </a:t>
            </a:r>
            <a:r>
              <a:rPr lang="pt-BR" sz="3200" dirty="0" err="1" smtClean="0"/>
              <a:t>doing</a:t>
            </a:r>
            <a:r>
              <a:rPr lang="pt-BR" sz="3200" dirty="0" smtClean="0"/>
              <a:t> as </a:t>
            </a:r>
            <a:r>
              <a:rPr lang="pt-BR" sz="3200" dirty="0" err="1" smtClean="0"/>
              <a:t>teachers</a:t>
            </a:r>
            <a:r>
              <a:rPr lang="pt-BR" sz="3200" dirty="0" smtClean="0"/>
              <a:t> in </a:t>
            </a:r>
            <a:r>
              <a:rPr lang="pt-BR" sz="3200" dirty="0" err="1" smtClean="0"/>
              <a:t>terms</a:t>
            </a:r>
            <a:r>
              <a:rPr lang="pt-BR" sz="3200" dirty="0" smtClean="0"/>
              <a:t> </a:t>
            </a:r>
            <a:r>
              <a:rPr lang="pt-BR" sz="3200" dirty="0" err="1" smtClean="0"/>
              <a:t>of</a:t>
            </a:r>
            <a:r>
              <a:rPr lang="pt-BR" sz="3200" dirty="0" smtClean="0"/>
              <a:t> </a:t>
            </a:r>
            <a:r>
              <a:rPr lang="pt-BR" sz="3200" dirty="0" err="1" smtClean="0"/>
              <a:t>culture</a:t>
            </a:r>
            <a:r>
              <a:rPr lang="pt-BR" sz="3200" dirty="0" smtClean="0"/>
              <a:t> in </a:t>
            </a:r>
            <a:r>
              <a:rPr lang="pt-BR" sz="3200" dirty="0" err="1" smtClean="0"/>
              <a:t>the</a:t>
            </a:r>
            <a:r>
              <a:rPr lang="pt-BR" sz="3200" dirty="0" smtClean="0"/>
              <a:t> </a:t>
            </a:r>
            <a:r>
              <a:rPr lang="pt-BR" sz="3200" dirty="0" err="1" smtClean="0"/>
              <a:t>classroom</a:t>
            </a:r>
            <a:r>
              <a:rPr lang="pt-BR" sz="3200" dirty="0" smtClean="0"/>
              <a:t> as </a:t>
            </a:r>
            <a:r>
              <a:rPr lang="pt-BR" sz="3200" dirty="0" err="1" smtClean="0"/>
              <a:t>well</a:t>
            </a:r>
            <a:r>
              <a:rPr lang="pt-BR" sz="3200" dirty="0" smtClean="0"/>
              <a:t> as a </a:t>
            </a:r>
            <a:r>
              <a:rPr lang="pt-BR" sz="3200" dirty="0" err="1" smtClean="0"/>
              <a:t>view</a:t>
            </a:r>
            <a:r>
              <a:rPr lang="pt-BR" sz="3200" dirty="0" smtClean="0"/>
              <a:t> </a:t>
            </a:r>
            <a:r>
              <a:rPr lang="pt-BR" sz="3200" dirty="0" err="1" smtClean="0"/>
              <a:t>of</a:t>
            </a:r>
            <a:r>
              <a:rPr lang="pt-BR" sz="3200" dirty="0" smtClean="0"/>
              <a:t> </a:t>
            </a:r>
            <a:r>
              <a:rPr lang="pt-BR" sz="3200" dirty="0" err="1" smtClean="0"/>
              <a:t>language</a:t>
            </a:r>
            <a:r>
              <a:rPr lang="pt-BR" sz="3200" dirty="0" smtClean="0"/>
              <a:t> as </a:t>
            </a:r>
            <a:r>
              <a:rPr lang="pt-BR" sz="3200" dirty="0" err="1" smtClean="0"/>
              <a:t>contextualized</a:t>
            </a:r>
            <a:r>
              <a:rPr lang="pt-BR" sz="3200" dirty="0" smtClean="0"/>
              <a:t> social </a:t>
            </a:r>
            <a:r>
              <a:rPr lang="pt-BR" sz="3200" dirty="0" err="1" smtClean="0"/>
              <a:t>practice</a:t>
            </a:r>
            <a:r>
              <a:rPr lang="pt-BR" sz="3200" dirty="0" smtClean="0"/>
              <a:t>. </a:t>
            </a:r>
            <a:r>
              <a:rPr lang="pt-BR" sz="3200" dirty="0" err="1" smtClean="0"/>
              <a:t>The</a:t>
            </a:r>
            <a:r>
              <a:rPr lang="pt-BR" sz="3200" dirty="0" smtClean="0"/>
              <a:t> </a:t>
            </a:r>
            <a:r>
              <a:rPr lang="pt-BR" sz="3200" dirty="0" err="1" smtClean="0"/>
              <a:t>discussion</a:t>
            </a:r>
            <a:r>
              <a:rPr lang="pt-BR" sz="3200" dirty="0" smtClean="0"/>
              <a:t> </a:t>
            </a:r>
            <a:r>
              <a:rPr lang="pt-BR" sz="3200" dirty="0" err="1" smtClean="0"/>
              <a:t>has</a:t>
            </a:r>
            <a:r>
              <a:rPr lang="pt-BR" sz="3200" dirty="0" smtClean="0"/>
              <a:t> </a:t>
            </a:r>
            <a:r>
              <a:rPr lang="pt-BR" sz="3200" dirty="0" err="1" smtClean="0"/>
              <a:t>brought</a:t>
            </a:r>
            <a:r>
              <a:rPr lang="pt-BR" sz="3200" dirty="0" smtClean="0"/>
              <a:t> </a:t>
            </a:r>
            <a:r>
              <a:rPr lang="pt-BR" sz="3200" dirty="0" err="1" smtClean="0"/>
              <a:t>the</a:t>
            </a:r>
            <a:r>
              <a:rPr lang="pt-BR" sz="3200" dirty="0" smtClean="0"/>
              <a:t> </a:t>
            </a:r>
            <a:r>
              <a:rPr lang="pt-BR" sz="3200" dirty="0" err="1" smtClean="0"/>
              <a:t>need</a:t>
            </a:r>
            <a:r>
              <a:rPr lang="pt-BR" sz="3200" dirty="0" smtClean="0"/>
              <a:t> to </a:t>
            </a:r>
            <a:r>
              <a:rPr lang="pt-BR" sz="3200" dirty="0" err="1" smtClean="0"/>
              <a:t>consider</a:t>
            </a:r>
            <a:r>
              <a:rPr lang="pt-BR" sz="3200" dirty="0" smtClean="0"/>
              <a:t> </a:t>
            </a:r>
            <a:r>
              <a:rPr lang="pt-BR" sz="3200" dirty="0" err="1" smtClean="0"/>
              <a:t>linguaculture</a:t>
            </a:r>
            <a:r>
              <a:rPr lang="pt-BR" sz="3200" dirty="0" smtClean="0"/>
              <a:t> </a:t>
            </a:r>
            <a:r>
              <a:rPr lang="pt-BR" sz="3200" dirty="0" err="1" smtClean="0"/>
              <a:t>and</a:t>
            </a:r>
            <a:r>
              <a:rPr lang="pt-BR" sz="3200" dirty="0" smtClean="0"/>
              <a:t> </a:t>
            </a:r>
            <a:r>
              <a:rPr lang="pt-BR" sz="3200" dirty="0" err="1" smtClean="0"/>
              <a:t>the</a:t>
            </a:r>
            <a:r>
              <a:rPr lang="pt-BR" sz="3200" dirty="0" smtClean="0"/>
              <a:t> </a:t>
            </a:r>
            <a:r>
              <a:rPr lang="pt-BR" sz="3200" dirty="0" err="1" smtClean="0"/>
              <a:t>different</a:t>
            </a:r>
            <a:r>
              <a:rPr lang="pt-BR" sz="3200" dirty="0" smtClean="0"/>
              <a:t> </a:t>
            </a:r>
            <a:r>
              <a:rPr lang="pt-BR" sz="3200" dirty="0" err="1" smtClean="0"/>
              <a:t>ways</a:t>
            </a:r>
            <a:r>
              <a:rPr lang="pt-BR" sz="3200" dirty="0" smtClean="0"/>
              <a:t> </a:t>
            </a:r>
            <a:r>
              <a:rPr lang="pt-BR" sz="3200" dirty="0" err="1" smtClean="0"/>
              <a:t>of</a:t>
            </a:r>
            <a:r>
              <a:rPr lang="pt-BR" sz="3200" dirty="0" smtClean="0"/>
              <a:t> </a:t>
            </a:r>
            <a:r>
              <a:rPr lang="pt-BR" sz="3200" dirty="0" err="1" smtClean="0"/>
              <a:t>using</a:t>
            </a:r>
            <a:r>
              <a:rPr lang="pt-BR" sz="3200" dirty="0" smtClean="0"/>
              <a:t> </a:t>
            </a:r>
            <a:r>
              <a:rPr lang="pt-BR" sz="3200" dirty="0" err="1" smtClean="0"/>
              <a:t>language</a:t>
            </a:r>
            <a:r>
              <a:rPr lang="pt-BR" sz="3200" dirty="0" smtClean="0"/>
              <a:t> as </a:t>
            </a:r>
            <a:r>
              <a:rPr lang="pt-BR" sz="3200" dirty="0" err="1" smtClean="0"/>
              <a:t>expression</a:t>
            </a:r>
            <a:r>
              <a:rPr lang="pt-BR" sz="3200" dirty="0" smtClean="0"/>
              <a:t> </a:t>
            </a:r>
            <a:r>
              <a:rPr lang="pt-BR" sz="3200" dirty="0" err="1" smtClean="0"/>
              <a:t>of</a:t>
            </a:r>
            <a:r>
              <a:rPr lang="pt-BR" sz="3200" dirty="0" smtClean="0"/>
              <a:t> </a:t>
            </a:r>
            <a:r>
              <a:rPr lang="pt-BR" sz="3200" dirty="0" err="1" smtClean="0"/>
              <a:t>culture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References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pt-BR" sz="1800" dirty="0" smtClean="0"/>
          </a:p>
          <a:p>
            <a:pPr>
              <a:lnSpc>
                <a:spcPct val="90000"/>
              </a:lnSpc>
            </a:pPr>
            <a:r>
              <a:rPr lang="pt-BR" sz="1800" dirty="0" smtClean="0"/>
              <a:t>BYRAM, M. </a:t>
            </a:r>
            <a:r>
              <a:rPr lang="pt-BR" sz="1800" b="1" dirty="0" err="1" smtClean="0"/>
              <a:t>From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foreign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language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education</a:t>
            </a:r>
            <a:r>
              <a:rPr lang="pt-BR" sz="1800" b="1" dirty="0" smtClean="0"/>
              <a:t> to </a:t>
            </a:r>
            <a:r>
              <a:rPr lang="pt-BR" sz="1800" b="1" dirty="0" err="1" smtClean="0"/>
              <a:t>education</a:t>
            </a:r>
            <a:r>
              <a:rPr lang="pt-BR" sz="1800" b="1" dirty="0" smtClean="0"/>
              <a:t> for intercultural </a:t>
            </a:r>
            <a:r>
              <a:rPr lang="pt-BR" sz="1800" b="1" dirty="0" err="1" smtClean="0"/>
              <a:t>citizenship</a:t>
            </a:r>
            <a:r>
              <a:rPr lang="pt-BR" sz="1800" dirty="0" smtClean="0"/>
              <a:t>. </a:t>
            </a:r>
            <a:r>
              <a:rPr lang="pt-BR" sz="1800" dirty="0" err="1" smtClean="0"/>
              <a:t>Clevedon</a:t>
            </a:r>
            <a:r>
              <a:rPr lang="pt-BR" sz="1800" dirty="0" smtClean="0"/>
              <a:t>, </a:t>
            </a:r>
            <a:r>
              <a:rPr lang="pt-BR" sz="1800" dirty="0" err="1" smtClean="0"/>
              <a:t>Multilingual</a:t>
            </a:r>
            <a:r>
              <a:rPr lang="pt-BR" sz="1800" dirty="0" smtClean="0"/>
              <a:t> </a:t>
            </a:r>
            <a:r>
              <a:rPr lang="pt-BR" sz="1800" dirty="0" err="1" smtClean="0"/>
              <a:t>Matters</a:t>
            </a:r>
            <a:r>
              <a:rPr lang="pt-BR" sz="1800" dirty="0" smtClean="0"/>
              <a:t>, 2008.</a:t>
            </a:r>
          </a:p>
          <a:p>
            <a:pPr>
              <a:lnSpc>
                <a:spcPct val="90000"/>
              </a:lnSpc>
            </a:pPr>
            <a:r>
              <a:rPr lang="pt-BR" sz="1800" dirty="0" smtClean="0"/>
              <a:t>FERREIRA, </a:t>
            </a:r>
            <a:r>
              <a:rPr lang="pt-BR" sz="1800" dirty="0" err="1" smtClean="0"/>
              <a:t>L.F.</a:t>
            </a:r>
            <a:r>
              <a:rPr lang="pt-BR" sz="1800" dirty="0" smtClean="0"/>
              <a:t> Ensino de línguas estrangeiras e identidade nacional. In: NASR, T. </a:t>
            </a:r>
            <a:r>
              <a:rPr lang="pt-BR" sz="1800" dirty="0" err="1" smtClean="0"/>
              <a:t>et</a:t>
            </a:r>
            <a:r>
              <a:rPr lang="pt-BR" sz="1800" dirty="0" smtClean="0"/>
              <a:t> </a:t>
            </a:r>
            <a:r>
              <a:rPr lang="pt-BR" sz="1800" dirty="0" err="1" smtClean="0"/>
              <a:t>al</a:t>
            </a:r>
            <a:r>
              <a:rPr lang="pt-BR" sz="1800" dirty="0" smtClean="0"/>
              <a:t> (</a:t>
            </a:r>
            <a:r>
              <a:rPr lang="pt-BR" sz="1800" dirty="0" err="1" smtClean="0"/>
              <a:t>eds</a:t>
            </a:r>
            <a:r>
              <a:rPr lang="pt-BR" sz="1800" dirty="0" smtClean="0"/>
              <a:t>) </a:t>
            </a:r>
            <a:r>
              <a:rPr lang="pt-BR" sz="1800" b="1" dirty="0" err="1" smtClean="0"/>
              <a:t>Foreign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language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teaching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and</a:t>
            </a:r>
            <a:r>
              <a:rPr lang="pt-BR" sz="1800" b="1" dirty="0" smtClean="0"/>
              <a:t> cultural </a:t>
            </a:r>
            <a:r>
              <a:rPr lang="pt-BR" sz="1800" b="1" dirty="0" err="1" smtClean="0"/>
              <a:t>identity</a:t>
            </a:r>
            <a:r>
              <a:rPr lang="pt-BR" sz="1800" dirty="0" smtClean="0"/>
              <a:t>. São Paulo, </a:t>
            </a:r>
            <a:r>
              <a:rPr lang="pt-BR" sz="1800" dirty="0" err="1" smtClean="0"/>
              <a:t>Brussels</a:t>
            </a:r>
            <a:r>
              <a:rPr lang="pt-BR" sz="1800" dirty="0" smtClean="0"/>
              <a:t>, </a:t>
            </a:r>
            <a:r>
              <a:rPr lang="pt-BR" sz="1800" dirty="0" err="1" smtClean="0"/>
              <a:t>Yazigi</a:t>
            </a:r>
            <a:r>
              <a:rPr lang="pt-BR" sz="1800" dirty="0" smtClean="0"/>
              <a:t>, </a:t>
            </a:r>
            <a:r>
              <a:rPr lang="pt-BR" sz="1800" dirty="0" err="1" smtClean="0"/>
              <a:t>Aimav</a:t>
            </a:r>
            <a:r>
              <a:rPr lang="pt-BR" sz="1800" dirty="0" smtClean="0"/>
              <a:t>, 1982.</a:t>
            </a:r>
          </a:p>
          <a:p>
            <a:pPr>
              <a:lnSpc>
                <a:spcPct val="90000"/>
              </a:lnSpc>
            </a:pPr>
            <a:r>
              <a:rPr lang="pt-BR" sz="1800" dirty="0" smtClean="0"/>
              <a:t>GUILHERME, M. </a:t>
            </a:r>
            <a:r>
              <a:rPr lang="pt-BR" sz="1800" b="1" dirty="0" err="1" smtClean="0"/>
              <a:t>Critical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citizens</a:t>
            </a:r>
            <a:r>
              <a:rPr lang="pt-BR" sz="1800" b="1" dirty="0" smtClean="0"/>
              <a:t> for na intercultural world.</a:t>
            </a:r>
            <a:r>
              <a:rPr lang="pt-BR" sz="1800" dirty="0" smtClean="0"/>
              <a:t> </a:t>
            </a:r>
            <a:r>
              <a:rPr lang="pt-BR" sz="1800" dirty="0" err="1" smtClean="0"/>
              <a:t>Clevedon</a:t>
            </a:r>
            <a:r>
              <a:rPr lang="pt-BR" sz="1800" dirty="0" smtClean="0"/>
              <a:t>, </a:t>
            </a:r>
            <a:r>
              <a:rPr lang="pt-BR" sz="1800" dirty="0" err="1" smtClean="0"/>
              <a:t>Multilingual</a:t>
            </a:r>
            <a:r>
              <a:rPr lang="pt-BR" sz="1800" dirty="0" smtClean="0"/>
              <a:t> </a:t>
            </a:r>
            <a:r>
              <a:rPr lang="pt-BR" sz="1800" dirty="0" err="1" smtClean="0"/>
              <a:t>Matters</a:t>
            </a:r>
            <a:r>
              <a:rPr lang="pt-BR" sz="1800" dirty="0" smtClean="0"/>
              <a:t>, 2002.</a:t>
            </a:r>
          </a:p>
          <a:p>
            <a:pPr>
              <a:lnSpc>
                <a:spcPct val="90000"/>
              </a:lnSpc>
            </a:pPr>
            <a:r>
              <a:rPr lang="pt-BR" sz="1800" dirty="0" smtClean="0"/>
              <a:t>LO BIANCO, J.; LIDDICOAT, </a:t>
            </a:r>
            <a:r>
              <a:rPr lang="pt-BR" sz="1800" dirty="0" err="1" smtClean="0"/>
              <a:t>A.J.</a:t>
            </a:r>
            <a:r>
              <a:rPr lang="pt-BR" sz="1800" dirty="0" smtClean="0"/>
              <a:t>; CROZET, C. (</a:t>
            </a:r>
            <a:r>
              <a:rPr lang="pt-BR" sz="1800" dirty="0" err="1" smtClean="0"/>
              <a:t>eds</a:t>
            </a:r>
            <a:r>
              <a:rPr lang="pt-BR" sz="1800" dirty="0" smtClean="0"/>
              <a:t>) </a:t>
            </a:r>
            <a:r>
              <a:rPr lang="pt-BR" sz="1800" b="1" dirty="0" err="1" smtClean="0"/>
              <a:t>Striving</a:t>
            </a:r>
            <a:r>
              <a:rPr lang="pt-BR" sz="1800" b="1" dirty="0" smtClean="0"/>
              <a:t> for </a:t>
            </a:r>
            <a:r>
              <a:rPr lang="pt-BR" sz="1800" b="1" dirty="0" err="1" smtClean="0"/>
              <a:t>the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third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place</a:t>
            </a:r>
            <a:r>
              <a:rPr lang="pt-BR" sz="1800" b="1" dirty="0" smtClean="0"/>
              <a:t> – intercultural </a:t>
            </a:r>
            <a:r>
              <a:rPr lang="pt-BR" sz="1800" b="1" dirty="0" err="1" smtClean="0"/>
              <a:t>competence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through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language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education</a:t>
            </a:r>
            <a:r>
              <a:rPr lang="pt-BR" sz="1800" b="1" dirty="0" smtClean="0"/>
              <a:t>. </a:t>
            </a:r>
            <a:r>
              <a:rPr lang="pt-BR" sz="1800" dirty="0" smtClean="0"/>
              <a:t>Melbourne, </a:t>
            </a:r>
            <a:r>
              <a:rPr lang="pt-BR" sz="1800" dirty="0" err="1" smtClean="0"/>
              <a:t>Language</a:t>
            </a:r>
            <a:r>
              <a:rPr lang="pt-BR" sz="1800" dirty="0" smtClean="0"/>
              <a:t> </a:t>
            </a:r>
            <a:r>
              <a:rPr lang="pt-BR" sz="1800" dirty="0" err="1" smtClean="0"/>
              <a:t>Australia</a:t>
            </a:r>
            <a:r>
              <a:rPr lang="pt-BR" sz="1800" dirty="0" smtClean="0"/>
              <a:t>, 1999.</a:t>
            </a:r>
          </a:p>
          <a:p>
            <a:pPr>
              <a:lnSpc>
                <a:spcPct val="90000"/>
              </a:lnSpc>
            </a:pPr>
            <a:r>
              <a:rPr lang="pt-BR" sz="1800" dirty="0" smtClean="0"/>
              <a:t>MATOS, A. </a:t>
            </a:r>
            <a:r>
              <a:rPr lang="pt-BR" sz="1800" dirty="0" err="1" smtClean="0"/>
              <a:t>et</a:t>
            </a:r>
            <a:r>
              <a:rPr lang="pt-BR" sz="1800" dirty="0" smtClean="0"/>
              <a:t> al</a:t>
            </a:r>
            <a:r>
              <a:rPr lang="pt-BR" sz="1800" b="1" dirty="0" smtClean="0"/>
              <a:t>. Intercultural </a:t>
            </a:r>
            <a:r>
              <a:rPr lang="pt-BR" sz="1800" b="1" dirty="0" err="1" smtClean="0"/>
              <a:t>Resource</a:t>
            </a:r>
            <a:r>
              <a:rPr lang="pt-BR" sz="1800" b="1" dirty="0" smtClean="0"/>
              <a:t> Pack. </a:t>
            </a:r>
            <a:r>
              <a:rPr lang="pt-BR" sz="1800" b="1" dirty="0" err="1" smtClean="0"/>
              <a:t>Latin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American</a:t>
            </a:r>
            <a:r>
              <a:rPr lang="pt-BR" sz="1800" b="1" dirty="0" smtClean="0"/>
              <a:t> Perspectives</a:t>
            </a:r>
            <a:r>
              <a:rPr lang="pt-BR" sz="1800" dirty="0" smtClean="0"/>
              <a:t>.  </a:t>
            </a:r>
            <a:r>
              <a:rPr lang="pt-BR" sz="1800" dirty="0" err="1" smtClean="0"/>
              <a:t>The</a:t>
            </a:r>
            <a:r>
              <a:rPr lang="pt-BR" sz="1800" dirty="0" smtClean="0"/>
              <a:t> </a:t>
            </a:r>
            <a:r>
              <a:rPr lang="pt-BR" sz="1800" dirty="0" err="1" smtClean="0"/>
              <a:t>British</a:t>
            </a:r>
            <a:r>
              <a:rPr lang="pt-BR" sz="1800" dirty="0" smtClean="0"/>
              <a:t> </a:t>
            </a:r>
            <a:r>
              <a:rPr lang="pt-BR" sz="1800" dirty="0" err="1" smtClean="0"/>
              <a:t>Council</a:t>
            </a:r>
            <a:r>
              <a:rPr lang="pt-BR" sz="1800" dirty="0" smtClean="0"/>
              <a:t>, 2008. </a:t>
            </a:r>
            <a:r>
              <a:rPr lang="pt-BR" sz="1800" dirty="0" err="1" smtClean="0"/>
              <a:t>Available</a:t>
            </a:r>
            <a:r>
              <a:rPr lang="pt-BR" sz="1800" dirty="0" smtClean="0"/>
              <a:t> </a:t>
            </a:r>
            <a:r>
              <a:rPr lang="pt-BR" sz="1800" dirty="0" err="1" smtClean="0"/>
              <a:t>at</a:t>
            </a:r>
            <a:r>
              <a:rPr lang="pt-BR" sz="1800" dirty="0" smtClean="0"/>
              <a:t> http://interculturalvoices.wordpress.com/activities/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lvl="3">
              <a:lnSpc>
                <a:spcPct val="90000"/>
              </a:lnSpc>
            </a:pPr>
            <a:r>
              <a:rPr lang="pt-BR" dirty="0" smtClean="0"/>
              <a:t>Telma Gimenez</a:t>
            </a:r>
          </a:p>
          <a:p>
            <a:pPr lvl="3">
              <a:lnSpc>
                <a:spcPct val="90000"/>
              </a:lnSpc>
            </a:pPr>
            <a:r>
              <a:rPr lang="pt-BR" dirty="0" smtClean="0"/>
              <a:t>tgimenez@uel.br</a:t>
            </a:r>
          </a:p>
          <a:p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Telma Gimenez</a:t>
            </a:r>
          </a:p>
          <a:p>
            <a:r>
              <a:rPr lang="pt-BR" dirty="0" smtClean="0">
                <a:hlinkClick r:id="rId2"/>
              </a:rPr>
              <a:t>tgimenez@uel.br</a:t>
            </a:r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Explorations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How</a:t>
            </a:r>
            <a:r>
              <a:rPr lang="pt-BR" dirty="0" smtClean="0"/>
              <a:t> do </a:t>
            </a:r>
            <a:r>
              <a:rPr lang="pt-BR" dirty="0" err="1" smtClean="0"/>
              <a:t>we</a:t>
            </a:r>
            <a:r>
              <a:rPr lang="pt-BR" dirty="0" smtClean="0"/>
              <a:t> </a:t>
            </a:r>
            <a:r>
              <a:rPr lang="pt-BR" dirty="0" err="1" smtClean="0"/>
              <a:t>want</a:t>
            </a:r>
            <a:r>
              <a:rPr lang="pt-BR" dirty="0" smtClean="0"/>
              <a:t> to frame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discussion</a:t>
            </a:r>
            <a:r>
              <a:rPr lang="pt-BR" dirty="0" smtClean="0"/>
              <a:t> </a:t>
            </a:r>
            <a:r>
              <a:rPr lang="pt-BR" dirty="0" err="1" smtClean="0"/>
              <a:t>around</a:t>
            </a:r>
            <a:r>
              <a:rPr lang="pt-BR" dirty="0" smtClean="0"/>
              <a:t> intercultural </a:t>
            </a:r>
            <a:r>
              <a:rPr lang="pt-BR" dirty="0" err="1" smtClean="0"/>
              <a:t>awareness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its </a:t>
            </a:r>
            <a:r>
              <a:rPr lang="pt-BR" dirty="0" err="1" smtClean="0"/>
              <a:t>relationship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English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education</a:t>
            </a:r>
            <a:r>
              <a:rPr lang="pt-BR" dirty="0" smtClean="0"/>
              <a:t>?</a:t>
            </a:r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dirty="0" err="1"/>
              <a:t>t</a:t>
            </a:r>
            <a:r>
              <a:rPr lang="pt-BR" dirty="0" err="1" smtClean="0"/>
              <a:t>he</a:t>
            </a:r>
            <a:r>
              <a:rPr lang="pt-BR" dirty="0" smtClean="0"/>
              <a:t> </a:t>
            </a:r>
            <a:r>
              <a:rPr lang="pt-BR" dirty="0" err="1" smtClean="0"/>
              <a:t>relationships</a:t>
            </a:r>
            <a:r>
              <a:rPr lang="pt-BR" dirty="0" smtClean="0"/>
              <a:t> </a:t>
            </a:r>
            <a:r>
              <a:rPr lang="pt-BR" dirty="0" err="1" smtClean="0"/>
              <a:t>between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culture</a:t>
            </a:r>
            <a:r>
              <a:rPr lang="pt-BR" dirty="0" smtClean="0"/>
              <a:t>;</a:t>
            </a:r>
          </a:p>
          <a:p>
            <a:pPr lvl="1"/>
            <a:endParaRPr lang="pt-BR" dirty="0" smtClean="0"/>
          </a:p>
          <a:p>
            <a:pPr lvl="1"/>
            <a:r>
              <a:rPr lang="pt-BR" dirty="0" err="1"/>
              <a:t>t</a:t>
            </a:r>
            <a:r>
              <a:rPr lang="pt-BR" dirty="0" err="1" smtClean="0"/>
              <a:t>he</a:t>
            </a:r>
            <a:r>
              <a:rPr lang="pt-BR" dirty="0" smtClean="0"/>
              <a:t> </a:t>
            </a:r>
            <a:r>
              <a:rPr lang="pt-BR" dirty="0" err="1" smtClean="0"/>
              <a:t>decentering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“</a:t>
            </a:r>
            <a:r>
              <a:rPr lang="pt-BR" dirty="0" err="1" smtClean="0"/>
              <a:t>native</a:t>
            </a:r>
            <a:r>
              <a:rPr lang="pt-BR" dirty="0" smtClean="0"/>
              <a:t> speaker”;</a:t>
            </a:r>
          </a:p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r>
              <a:rPr lang="pt-BR" dirty="0" smtClean="0"/>
              <a:t> </a:t>
            </a:r>
            <a:r>
              <a:rPr lang="pt-BR" dirty="0" err="1" smtClean="0"/>
              <a:t>goals</a:t>
            </a:r>
            <a:r>
              <a:rPr lang="pt-BR" dirty="0" smtClean="0"/>
              <a:t>.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What</a:t>
            </a:r>
            <a:r>
              <a:rPr lang="pt-BR" dirty="0" smtClean="0"/>
              <a:t> is </a:t>
            </a:r>
            <a:r>
              <a:rPr lang="pt-BR" dirty="0" err="1" smtClean="0"/>
              <a:t>new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dirty="0" err="1" smtClean="0"/>
              <a:t>Justification</a:t>
            </a:r>
            <a:r>
              <a:rPr lang="pt-BR" dirty="0" smtClean="0"/>
              <a:t> for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inclusion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foreign</a:t>
            </a:r>
            <a:r>
              <a:rPr lang="pt-BR" dirty="0" smtClean="0"/>
              <a:t> </a:t>
            </a:r>
            <a:r>
              <a:rPr lang="pt-BR" dirty="0" err="1" smtClean="0"/>
              <a:t>languages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curriculum</a:t>
            </a:r>
            <a:endParaRPr lang="pt-BR" dirty="0" smtClean="0"/>
          </a:p>
          <a:p>
            <a:pPr>
              <a:lnSpc>
                <a:spcPct val="90000"/>
              </a:lnSpc>
            </a:pPr>
            <a:endParaRPr lang="pt-BR" dirty="0" smtClean="0"/>
          </a:p>
          <a:p>
            <a:pPr lvl="1">
              <a:lnSpc>
                <a:spcPct val="90000"/>
              </a:lnSpc>
            </a:pPr>
            <a:r>
              <a:rPr lang="pt-BR" dirty="0" smtClean="0"/>
              <a:t>Reforma Capanema (1931)</a:t>
            </a:r>
          </a:p>
          <a:p>
            <a:pPr lvl="2">
              <a:lnSpc>
                <a:spcPct val="90000"/>
              </a:lnSpc>
            </a:pPr>
            <a:r>
              <a:rPr lang="pt-BR" sz="2800" dirty="0" err="1" smtClean="0"/>
              <a:t>Purpose</a:t>
            </a:r>
            <a:r>
              <a:rPr lang="pt-BR" sz="2800" dirty="0" smtClean="0"/>
              <a:t> </a:t>
            </a:r>
            <a:r>
              <a:rPr lang="pt-BR" sz="2800" dirty="0" err="1" smtClean="0"/>
              <a:t>of</a:t>
            </a:r>
            <a:r>
              <a:rPr lang="pt-BR" sz="2800" dirty="0" smtClean="0"/>
              <a:t> </a:t>
            </a:r>
            <a:r>
              <a:rPr lang="pt-BR" sz="2800" dirty="0" err="1" smtClean="0"/>
              <a:t>foreign</a:t>
            </a:r>
            <a:r>
              <a:rPr lang="pt-BR" sz="2800" dirty="0" smtClean="0"/>
              <a:t> </a:t>
            </a:r>
            <a:r>
              <a:rPr lang="pt-BR" sz="2800" dirty="0" err="1" smtClean="0"/>
              <a:t>language</a:t>
            </a:r>
            <a:r>
              <a:rPr lang="pt-BR" sz="2800" dirty="0" smtClean="0"/>
              <a:t> </a:t>
            </a:r>
            <a:r>
              <a:rPr lang="pt-BR" sz="2800" dirty="0" err="1" smtClean="0"/>
              <a:t>teaching</a:t>
            </a:r>
            <a:r>
              <a:rPr lang="pt-BR" sz="2800" dirty="0" smtClean="0"/>
              <a:t> </a:t>
            </a:r>
            <a:r>
              <a:rPr lang="pt-BR" sz="2800" dirty="0" err="1" smtClean="0"/>
              <a:t>also</a:t>
            </a:r>
            <a:r>
              <a:rPr lang="pt-BR" sz="2800" dirty="0" smtClean="0"/>
              <a:t> to </a:t>
            </a:r>
            <a:r>
              <a:rPr lang="pt-BR" sz="2800" dirty="0" err="1" smtClean="0"/>
              <a:t>enable</a:t>
            </a:r>
            <a:r>
              <a:rPr lang="pt-BR" sz="2800" dirty="0" smtClean="0"/>
              <a:t> </a:t>
            </a:r>
            <a:r>
              <a:rPr lang="pt-BR" sz="2800" dirty="0" err="1" smtClean="0"/>
              <a:t>students</a:t>
            </a:r>
            <a:r>
              <a:rPr lang="pt-BR" sz="2800" dirty="0" smtClean="0"/>
              <a:t> to </a:t>
            </a:r>
            <a:r>
              <a:rPr lang="pt-BR" sz="2800" dirty="0" err="1" smtClean="0"/>
              <a:t>have</a:t>
            </a:r>
            <a:r>
              <a:rPr lang="pt-BR" sz="2800" dirty="0" smtClean="0"/>
              <a:t> </a:t>
            </a:r>
            <a:r>
              <a:rPr lang="pt-BR" sz="2800" dirty="0" err="1" smtClean="0"/>
              <a:t>access</a:t>
            </a:r>
            <a:r>
              <a:rPr lang="pt-BR" sz="2800" dirty="0" smtClean="0"/>
              <a:t> to “</a:t>
            </a:r>
            <a:r>
              <a:rPr lang="pt-BR" sz="2800" dirty="0" err="1" smtClean="0"/>
              <a:t>foreign</a:t>
            </a:r>
            <a:r>
              <a:rPr lang="pt-BR" sz="2800" dirty="0" smtClean="0"/>
              <a:t>” </a:t>
            </a:r>
            <a:r>
              <a:rPr lang="pt-BR" sz="2800" dirty="0" err="1" smtClean="0"/>
              <a:t>civilization</a:t>
            </a:r>
            <a:r>
              <a:rPr lang="pt-BR" sz="2800" dirty="0" smtClean="0"/>
              <a:t> </a:t>
            </a:r>
            <a:r>
              <a:rPr lang="pt-BR" sz="2800" dirty="0" err="1" smtClean="0"/>
              <a:t>and</a:t>
            </a:r>
            <a:r>
              <a:rPr lang="pt-BR" sz="2800" dirty="0" smtClean="0"/>
              <a:t> </a:t>
            </a:r>
            <a:r>
              <a:rPr lang="pt-BR" sz="2800" dirty="0" err="1" smtClean="0"/>
              <a:t>understanding</a:t>
            </a:r>
            <a:r>
              <a:rPr lang="pt-BR" sz="2800" dirty="0" smtClean="0"/>
              <a:t> </a:t>
            </a:r>
            <a:r>
              <a:rPr lang="pt-BR" sz="2800" dirty="0" err="1" smtClean="0"/>
              <a:t>of</a:t>
            </a:r>
            <a:r>
              <a:rPr lang="pt-BR" sz="2800" dirty="0" smtClean="0"/>
              <a:t> </a:t>
            </a:r>
            <a:r>
              <a:rPr lang="pt-BR" sz="2800" dirty="0" err="1" smtClean="0"/>
              <a:t>other</a:t>
            </a:r>
            <a:r>
              <a:rPr lang="pt-BR" sz="2800" dirty="0" smtClean="0"/>
              <a:t> </a:t>
            </a:r>
            <a:r>
              <a:rPr lang="pt-BR" sz="2800" dirty="0" err="1" smtClean="0"/>
              <a:t>people´</a:t>
            </a:r>
            <a:r>
              <a:rPr lang="pt-BR" sz="2800" dirty="0" smtClean="0"/>
              <a:t>s </a:t>
            </a:r>
            <a:r>
              <a:rPr lang="pt-BR" sz="2800" dirty="0" err="1" smtClean="0"/>
              <a:t>cultures</a:t>
            </a:r>
            <a:r>
              <a:rPr lang="pt-BR" sz="2800" dirty="0" smtClean="0"/>
              <a:t> </a:t>
            </a:r>
            <a:r>
              <a:rPr lang="pt-BR" sz="2800" dirty="0" err="1" smtClean="0"/>
              <a:t>and</a:t>
            </a:r>
            <a:r>
              <a:rPr lang="pt-BR" sz="2800" dirty="0" smtClean="0"/>
              <a:t> </a:t>
            </a:r>
            <a:r>
              <a:rPr lang="pt-BR" sz="2800" dirty="0" err="1" smtClean="0"/>
              <a:t>traditions</a:t>
            </a:r>
            <a:r>
              <a:rPr lang="pt-BR" sz="2800" dirty="0" smtClean="0"/>
              <a:t>, </a:t>
            </a:r>
            <a:r>
              <a:rPr lang="pt-BR" sz="2800" dirty="0" err="1" smtClean="0"/>
              <a:t>therefore</a:t>
            </a:r>
            <a:r>
              <a:rPr lang="pt-BR" sz="2800" dirty="0" smtClean="0"/>
              <a:t> </a:t>
            </a:r>
            <a:r>
              <a:rPr lang="pt-BR" sz="2800" dirty="0" err="1" smtClean="0"/>
              <a:t>raising</a:t>
            </a:r>
            <a:r>
              <a:rPr lang="pt-BR" sz="2800" dirty="0" smtClean="0"/>
              <a:t> </a:t>
            </a:r>
            <a:r>
              <a:rPr lang="pt-BR" sz="2800" dirty="0" err="1" smtClean="0"/>
              <a:t>awareness</a:t>
            </a:r>
            <a:r>
              <a:rPr lang="pt-BR" sz="2800" dirty="0" smtClean="0"/>
              <a:t> </a:t>
            </a:r>
            <a:r>
              <a:rPr lang="pt-BR" sz="2800" dirty="0" err="1" smtClean="0"/>
              <a:t>about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</a:t>
            </a:r>
            <a:r>
              <a:rPr lang="pt-BR" sz="2800" dirty="0" err="1" smtClean="0"/>
              <a:t>universality</a:t>
            </a:r>
            <a:r>
              <a:rPr lang="pt-BR" sz="2800" dirty="0" smtClean="0"/>
              <a:t> </a:t>
            </a:r>
            <a:r>
              <a:rPr lang="pt-BR" sz="2800" dirty="0" err="1" smtClean="0"/>
              <a:t>of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</a:t>
            </a:r>
            <a:r>
              <a:rPr lang="pt-BR" sz="2800" dirty="0" err="1" smtClean="0"/>
              <a:t>human</a:t>
            </a:r>
            <a:r>
              <a:rPr lang="pt-BR" sz="2800" dirty="0" smtClean="0"/>
              <a:t> soul.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What</a:t>
            </a:r>
            <a:r>
              <a:rPr lang="pt-BR" dirty="0" smtClean="0"/>
              <a:t> is </a:t>
            </a:r>
            <a:r>
              <a:rPr lang="pt-BR" dirty="0" err="1" smtClean="0"/>
              <a:t>new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Ferreira (1982, p. 54) –</a:t>
            </a:r>
          </a:p>
          <a:p>
            <a:pPr lvl="1"/>
            <a:r>
              <a:rPr lang="pt-BR" sz="3000" dirty="0" err="1" smtClean="0"/>
              <a:t>We</a:t>
            </a:r>
            <a:r>
              <a:rPr lang="pt-BR" sz="3000" dirty="0" smtClean="0"/>
              <a:t> </a:t>
            </a:r>
            <a:r>
              <a:rPr lang="pt-BR" sz="3000" dirty="0" err="1" smtClean="0"/>
              <a:t>reach</a:t>
            </a:r>
            <a:r>
              <a:rPr lang="pt-BR" sz="3000" dirty="0" smtClean="0"/>
              <a:t> a </a:t>
            </a:r>
            <a:r>
              <a:rPr lang="pt-BR" sz="3000" dirty="0" err="1" smtClean="0"/>
              <a:t>very</a:t>
            </a:r>
            <a:r>
              <a:rPr lang="pt-BR" sz="3000" dirty="0" smtClean="0"/>
              <a:t> </a:t>
            </a:r>
            <a:r>
              <a:rPr lang="pt-BR" sz="3000" dirty="0" err="1" smtClean="0"/>
              <a:t>important</a:t>
            </a:r>
            <a:r>
              <a:rPr lang="pt-BR" sz="3000" dirty="0" smtClean="0"/>
              <a:t> </a:t>
            </a:r>
            <a:r>
              <a:rPr lang="pt-BR" sz="3000" dirty="0" err="1" smtClean="0"/>
              <a:t>point</a:t>
            </a:r>
            <a:r>
              <a:rPr lang="pt-BR" sz="3000" dirty="0" smtClean="0"/>
              <a:t> </a:t>
            </a:r>
            <a:r>
              <a:rPr lang="pt-BR" sz="3000" dirty="0" err="1" smtClean="0"/>
              <a:t>about</a:t>
            </a:r>
            <a:r>
              <a:rPr lang="pt-BR" sz="3000" dirty="0" smtClean="0"/>
              <a:t> </a:t>
            </a:r>
            <a:r>
              <a:rPr lang="pt-BR" sz="3000" dirty="0" err="1" smtClean="0"/>
              <a:t>the</a:t>
            </a:r>
            <a:r>
              <a:rPr lang="pt-BR" sz="3000" dirty="0" smtClean="0"/>
              <a:t> role </a:t>
            </a:r>
            <a:r>
              <a:rPr lang="pt-BR" sz="3000" dirty="0" err="1" smtClean="0"/>
              <a:t>of</a:t>
            </a:r>
            <a:r>
              <a:rPr lang="pt-BR" sz="3000" dirty="0" smtClean="0"/>
              <a:t> a </a:t>
            </a:r>
            <a:r>
              <a:rPr lang="pt-BR" sz="3000" dirty="0" err="1" smtClean="0"/>
              <a:t>foreign</a:t>
            </a:r>
            <a:r>
              <a:rPr lang="pt-BR" sz="3000" dirty="0" smtClean="0"/>
              <a:t> </a:t>
            </a:r>
            <a:r>
              <a:rPr lang="pt-BR" sz="3000" dirty="0" err="1" smtClean="0"/>
              <a:t>language</a:t>
            </a:r>
            <a:r>
              <a:rPr lang="pt-BR" sz="3000" dirty="0" smtClean="0"/>
              <a:t> in </a:t>
            </a:r>
            <a:r>
              <a:rPr lang="pt-BR" sz="3000" dirty="0" err="1" smtClean="0"/>
              <a:t>our</a:t>
            </a:r>
            <a:r>
              <a:rPr lang="pt-BR" sz="3000" dirty="0" smtClean="0"/>
              <a:t> </a:t>
            </a:r>
            <a:r>
              <a:rPr lang="pt-BR" sz="3000" dirty="0" err="1" smtClean="0"/>
              <a:t>educational</a:t>
            </a:r>
            <a:r>
              <a:rPr lang="pt-BR" sz="3000" dirty="0" smtClean="0"/>
              <a:t> </a:t>
            </a:r>
            <a:r>
              <a:rPr lang="pt-BR" sz="3000" dirty="0" err="1" smtClean="0"/>
              <a:t>context</a:t>
            </a:r>
            <a:r>
              <a:rPr lang="pt-BR" sz="3000" dirty="0" smtClean="0"/>
              <a:t>. </a:t>
            </a:r>
            <a:r>
              <a:rPr lang="pt-BR" sz="3000" dirty="0" err="1" smtClean="0"/>
              <a:t>One</a:t>
            </a:r>
            <a:r>
              <a:rPr lang="pt-BR" sz="3000" dirty="0" smtClean="0"/>
              <a:t> is </a:t>
            </a:r>
            <a:r>
              <a:rPr lang="pt-BR" sz="3000" dirty="0" err="1" smtClean="0"/>
              <a:t>never</a:t>
            </a:r>
            <a:r>
              <a:rPr lang="pt-BR" sz="3000" dirty="0" smtClean="0"/>
              <a:t> to </a:t>
            </a:r>
            <a:r>
              <a:rPr lang="pt-BR" sz="3000" dirty="0" err="1" smtClean="0"/>
              <a:t>distance</a:t>
            </a:r>
            <a:r>
              <a:rPr lang="pt-BR" sz="3000" dirty="0" smtClean="0"/>
              <a:t> it </a:t>
            </a:r>
            <a:r>
              <a:rPr lang="pt-BR" sz="3000" dirty="0" err="1" smtClean="0"/>
              <a:t>from</a:t>
            </a:r>
            <a:r>
              <a:rPr lang="pt-BR" sz="3000" dirty="0" smtClean="0"/>
              <a:t> a </a:t>
            </a:r>
            <a:r>
              <a:rPr lang="pt-BR" sz="3000" dirty="0" err="1" smtClean="0"/>
              <a:t>reflection</a:t>
            </a:r>
            <a:r>
              <a:rPr lang="pt-BR" sz="3000" dirty="0" smtClean="0"/>
              <a:t> </a:t>
            </a:r>
            <a:r>
              <a:rPr lang="pt-BR" sz="3000" dirty="0" err="1" smtClean="0"/>
              <a:t>about</a:t>
            </a:r>
            <a:r>
              <a:rPr lang="pt-BR" sz="3000" dirty="0" smtClean="0"/>
              <a:t> </a:t>
            </a:r>
            <a:r>
              <a:rPr lang="pt-BR" sz="3000" dirty="0" err="1" smtClean="0"/>
              <a:t>the</a:t>
            </a:r>
            <a:r>
              <a:rPr lang="pt-BR" sz="3000" dirty="0" smtClean="0"/>
              <a:t> </a:t>
            </a:r>
            <a:r>
              <a:rPr lang="pt-BR" sz="3000" dirty="0" err="1" smtClean="0"/>
              <a:t>foreign</a:t>
            </a:r>
            <a:r>
              <a:rPr lang="pt-BR" sz="3000" dirty="0" smtClean="0"/>
              <a:t> </a:t>
            </a:r>
            <a:r>
              <a:rPr lang="pt-BR" sz="3000" dirty="0" err="1" smtClean="0"/>
              <a:t>culture</a:t>
            </a:r>
            <a:r>
              <a:rPr lang="pt-BR" sz="3000" dirty="0" smtClean="0"/>
              <a:t>, as </a:t>
            </a:r>
            <a:r>
              <a:rPr lang="pt-BR" sz="3000" dirty="0" err="1" smtClean="0"/>
              <a:t>well</a:t>
            </a:r>
            <a:r>
              <a:rPr lang="pt-BR" sz="3000" dirty="0" smtClean="0"/>
              <a:t> as to </a:t>
            </a:r>
            <a:r>
              <a:rPr lang="pt-BR" sz="3000" dirty="0" err="1" smtClean="0"/>
              <a:t>enable</a:t>
            </a:r>
            <a:r>
              <a:rPr lang="pt-BR" sz="3000" dirty="0" smtClean="0"/>
              <a:t> </a:t>
            </a:r>
            <a:r>
              <a:rPr lang="pt-BR" sz="3000" dirty="0" err="1" smtClean="0"/>
              <a:t>the</a:t>
            </a:r>
            <a:r>
              <a:rPr lang="pt-BR" sz="3000" dirty="0" smtClean="0"/>
              <a:t> </a:t>
            </a:r>
            <a:r>
              <a:rPr lang="pt-BR" sz="3000" dirty="0" err="1" smtClean="0"/>
              <a:t>student</a:t>
            </a:r>
            <a:r>
              <a:rPr lang="pt-BR" sz="3000" dirty="0" smtClean="0"/>
              <a:t> to </a:t>
            </a:r>
            <a:r>
              <a:rPr lang="pt-BR" sz="3000" dirty="0" err="1" smtClean="0"/>
              <a:t>think</a:t>
            </a:r>
            <a:r>
              <a:rPr lang="pt-BR" sz="3000" dirty="0" smtClean="0"/>
              <a:t> </a:t>
            </a:r>
            <a:r>
              <a:rPr lang="pt-BR" sz="3000" dirty="0" err="1" smtClean="0"/>
              <a:t>about</a:t>
            </a:r>
            <a:r>
              <a:rPr lang="pt-BR" sz="3000" dirty="0" smtClean="0"/>
              <a:t> </a:t>
            </a:r>
            <a:r>
              <a:rPr lang="pt-BR" sz="3000" dirty="0" err="1" smtClean="0"/>
              <a:t>his</a:t>
            </a:r>
            <a:r>
              <a:rPr lang="pt-BR" sz="3000" dirty="0" smtClean="0"/>
              <a:t>/</a:t>
            </a:r>
            <a:r>
              <a:rPr lang="pt-BR" sz="3000" dirty="0" err="1" smtClean="0"/>
              <a:t>her</a:t>
            </a:r>
            <a:r>
              <a:rPr lang="pt-BR" sz="3000" dirty="0" smtClean="0"/>
              <a:t> </a:t>
            </a:r>
            <a:r>
              <a:rPr lang="pt-BR" sz="3000" dirty="0" err="1" smtClean="0"/>
              <a:t>own</a:t>
            </a:r>
            <a:r>
              <a:rPr lang="pt-BR" sz="3000" dirty="0" smtClean="0"/>
              <a:t> </a:t>
            </a:r>
            <a:r>
              <a:rPr lang="pt-BR" sz="3000" dirty="0" err="1" smtClean="0"/>
              <a:t>culture</a:t>
            </a:r>
            <a:r>
              <a:rPr lang="pt-BR" sz="3000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500" dirty="0" smtClean="0"/>
              <a:t>Intercultural knowledge and skills combine with language knowledge and skills to investigate </a:t>
            </a:r>
            <a:r>
              <a:rPr lang="pt-BR" sz="4500" dirty="0" err="1" smtClean="0"/>
              <a:t>topics</a:t>
            </a:r>
            <a:r>
              <a:rPr lang="pt-BR" sz="4500" dirty="0" smtClean="0"/>
              <a:t> </a:t>
            </a:r>
            <a:r>
              <a:rPr lang="pt-BR" sz="4500" dirty="0" err="1" smtClean="0"/>
              <a:t>such</a:t>
            </a:r>
            <a:r>
              <a:rPr lang="pt-BR" sz="4500" dirty="0" smtClean="0"/>
              <a:t> as:</a:t>
            </a:r>
          </a:p>
          <a:p>
            <a:r>
              <a:rPr lang="en-US" dirty="0" smtClean="0"/>
              <a:t>how we construct our notions of the Self and the Other</a:t>
            </a:r>
          </a:p>
          <a:p>
            <a:r>
              <a:rPr lang="en-US" dirty="0" smtClean="0"/>
              <a:t>how we interact through speech and writing in different </a:t>
            </a:r>
            <a:r>
              <a:rPr lang="pt-BR" dirty="0" err="1" smtClean="0"/>
              <a:t>Contexts</a:t>
            </a:r>
            <a:endParaRPr lang="pt-BR" dirty="0" smtClean="0"/>
          </a:p>
          <a:p>
            <a:r>
              <a:rPr lang="en-US" dirty="0" smtClean="0"/>
              <a:t>how we respond politically to globalised language, commerce </a:t>
            </a:r>
            <a:r>
              <a:rPr lang="pt-BR" dirty="0" err="1" smtClean="0"/>
              <a:t>and</a:t>
            </a:r>
            <a:r>
              <a:rPr lang="pt-BR" dirty="0" smtClean="0"/>
              <a:t> media</a:t>
            </a:r>
          </a:p>
          <a:p>
            <a:r>
              <a:rPr lang="en-US" dirty="0" smtClean="0"/>
              <a:t>how we might relate the </a:t>
            </a:r>
            <a:r>
              <a:rPr lang="en-US" dirty="0" err="1" smtClean="0"/>
              <a:t>behaviour</a:t>
            </a:r>
            <a:r>
              <a:rPr lang="en-US" dirty="0" smtClean="0"/>
              <a:t> of others to their </a:t>
            </a:r>
            <a:r>
              <a:rPr lang="pt-BR" dirty="0" err="1" smtClean="0"/>
              <a:t>attitudes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beliefs</a:t>
            </a:r>
            <a:endParaRPr lang="pt-BR" dirty="0" smtClean="0"/>
          </a:p>
          <a:p>
            <a:r>
              <a:rPr lang="en-US" dirty="0" smtClean="0"/>
              <a:t>how we can </a:t>
            </a:r>
            <a:r>
              <a:rPr lang="en-US" dirty="0" err="1" smtClean="0"/>
              <a:t>empathise</a:t>
            </a:r>
            <a:r>
              <a:rPr lang="en-US" dirty="0" smtClean="0"/>
              <a:t> with, respect and value the </a:t>
            </a:r>
            <a:r>
              <a:rPr lang="pt-BR" dirty="0" err="1" smtClean="0"/>
              <a:t>beliefs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others</a:t>
            </a:r>
            <a:endParaRPr lang="pt-BR" dirty="0" smtClean="0"/>
          </a:p>
          <a:p>
            <a:pPr lvl="1"/>
            <a:r>
              <a:rPr lang="pt-BR" sz="1400" dirty="0" err="1" smtClean="0"/>
              <a:t>Corbett</a:t>
            </a:r>
            <a:r>
              <a:rPr lang="pt-BR" sz="1400" dirty="0" smtClean="0"/>
              <a:t>, </a:t>
            </a:r>
            <a:r>
              <a:rPr lang="pt-BR" sz="1400" dirty="0" err="1" smtClean="0"/>
              <a:t>Introduction</a:t>
            </a:r>
            <a:r>
              <a:rPr lang="pt-BR" sz="1400" dirty="0" smtClean="0"/>
              <a:t> to Intercultural </a:t>
            </a:r>
            <a:r>
              <a:rPr lang="pt-BR" sz="1400" dirty="0" err="1" smtClean="0"/>
              <a:t>Resource</a:t>
            </a:r>
            <a:r>
              <a:rPr lang="pt-BR" sz="1400" dirty="0" smtClean="0"/>
              <a:t> Pack, </a:t>
            </a:r>
            <a:r>
              <a:rPr lang="pt-BR" sz="1400" dirty="0" err="1" smtClean="0"/>
              <a:t>The</a:t>
            </a:r>
            <a:r>
              <a:rPr lang="pt-BR" sz="1400" dirty="0" smtClean="0"/>
              <a:t> </a:t>
            </a:r>
            <a:r>
              <a:rPr lang="pt-BR" sz="1400" dirty="0" err="1" smtClean="0"/>
              <a:t>British</a:t>
            </a:r>
            <a:r>
              <a:rPr lang="pt-BR" sz="1400" dirty="0" smtClean="0"/>
              <a:t> </a:t>
            </a:r>
            <a:r>
              <a:rPr lang="pt-BR" sz="1400" dirty="0" err="1" smtClean="0"/>
              <a:t>Council</a:t>
            </a:r>
            <a:r>
              <a:rPr lang="pt-BR" sz="1400" dirty="0" smtClean="0"/>
              <a:t>, 2008.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Approaches to </a:t>
            </a:r>
            <a:r>
              <a:rPr lang="pt-BR" dirty="0" err="1" smtClean="0"/>
              <a:t>culture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“</a:t>
            </a:r>
            <a:r>
              <a:rPr lang="pt-BR" dirty="0" err="1" smtClean="0"/>
              <a:t>Traditional</a:t>
            </a:r>
            <a:r>
              <a:rPr lang="pt-BR" dirty="0" smtClean="0"/>
              <a:t>”</a:t>
            </a:r>
          </a:p>
          <a:p>
            <a:pPr lvl="2"/>
            <a:r>
              <a:rPr lang="pt-BR" sz="2800" dirty="0" err="1" smtClean="0"/>
              <a:t>Culture</a:t>
            </a:r>
            <a:r>
              <a:rPr lang="pt-BR" sz="2800" dirty="0" smtClean="0"/>
              <a:t> = </a:t>
            </a:r>
            <a:r>
              <a:rPr lang="pt-BR" sz="2800" dirty="0" err="1" smtClean="0"/>
              <a:t>high</a:t>
            </a:r>
            <a:r>
              <a:rPr lang="pt-BR" sz="2800" dirty="0" smtClean="0"/>
              <a:t> </a:t>
            </a:r>
            <a:r>
              <a:rPr lang="pt-BR" sz="2800" dirty="0" err="1" smtClean="0"/>
              <a:t>culture</a:t>
            </a:r>
            <a:r>
              <a:rPr lang="pt-BR" sz="2800" dirty="0" smtClean="0"/>
              <a:t>, </a:t>
            </a:r>
            <a:r>
              <a:rPr lang="pt-BR" sz="2800" dirty="0" err="1" smtClean="0"/>
              <a:t>mediated</a:t>
            </a:r>
            <a:r>
              <a:rPr lang="pt-BR" sz="2800" dirty="0" smtClean="0"/>
              <a:t> </a:t>
            </a:r>
            <a:r>
              <a:rPr lang="pt-BR" sz="2800" dirty="0" err="1" smtClean="0"/>
              <a:t>by</a:t>
            </a:r>
            <a:r>
              <a:rPr lang="pt-BR" sz="2800" dirty="0" smtClean="0"/>
              <a:t> </a:t>
            </a:r>
            <a:r>
              <a:rPr lang="pt-BR" sz="2800" dirty="0" err="1" smtClean="0"/>
              <a:t>texts</a:t>
            </a:r>
            <a:endParaRPr lang="pt-BR" sz="2800" dirty="0" smtClean="0"/>
          </a:p>
          <a:p>
            <a:pPr lvl="2"/>
            <a:r>
              <a:rPr lang="pt-BR" sz="2800" dirty="0" err="1" smtClean="0"/>
              <a:t>Language</a:t>
            </a:r>
            <a:r>
              <a:rPr lang="pt-BR" sz="2800" dirty="0" smtClean="0"/>
              <a:t> for communication </a:t>
            </a:r>
            <a:r>
              <a:rPr lang="pt-BR" sz="2800" dirty="0" err="1" smtClean="0"/>
              <a:t>with</a:t>
            </a:r>
            <a:r>
              <a:rPr lang="pt-BR" sz="2800" dirty="0" smtClean="0"/>
              <a:t> </a:t>
            </a:r>
            <a:r>
              <a:rPr lang="pt-BR" sz="2800" dirty="0" err="1" smtClean="0"/>
              <a:t>native</a:t>
            </a:r>
            <a:r>
              <a:rPr lang="pt-BR" sz="2800" dirty="0" smtClean="0"/>
              <a:t> speakers</a:t>
            </a:r>
          </a:p>
          <a:p>
            <a:pPr lvl="2"/>
            <a:r>
              <a:rPr lang="pt-BR" sz="2800" dirty="0" err="1" smtClean="0"/>
              <a:t>Focus</a:t>
            </a:r>
            <a:r>
              <a:rPr lang="pt-BR" sz="2800" dirty="0" smtClean="0"/>
              <a:t> </a:t>
            </a:r>
            <a:r>
              <a:rPr lang="pt-BR" sz="2800" dirty="0" err="1" smtClean="0"/>
              <a:t>on</a:t>
            </a:r>
            <a:r>
              <a:rPr lang="pt-BR" sz="2800" dirty="0" smtClean="0"/>
              <a:t> </a:t>
            </a:r>
            <a:r>
              <a:rPr lang="pt-BR" sz="2800" dirty="0" err="1" smtClean="0"/>
              <a:t>literature</a:t>
            </a:r>
            <a:endParaRPr lang="pt-BR" sz="2800" dirty="0" smtClean="0"/>
          </a:p>
          <a:p>
            <a:pPr lvl="2"/>
            <a:r>
              <a:rPr lang="pt-BR" sz="2800" dirty="0" smtClean="0"/>
              <a:t>Cultural </a:t>
            </a:r>
            <a:r>
              <a:rPr lang="pt-BR" sz="2800" dirty="0" err="1" smtClean="0"/>
              <a:t>knowledge</a:t>
            </a:r>
            <a:r>
              <a:rPr lang="pt-BR" sz="2800" dirty="0" smtClean="0"/>
              <a:t> </a:t>
            </a:r>
            <a:r>
              <a:rPr lang="pt-BR" sz="2800" dirty="0" err="1" smtClean="0"/>
              <a:t>can</a:t>
            </a:r>
            <a:r>
              <a:rPr lang="pt-BR" sz="2800" dirty="0" smtClean="0"/>
              <a:t> </a:t>
            </a:r>
            <a:r>
              <a:rPr lang="pt-BR" sz="2800" dirty="0" err="1" smtClean="0"/>
              <a:t>be</a:t>
            </a:r>
            <a:r>
              <a:rPr lang="pt-BR" sz="2800" dirty="0" smtClean="0"/>
              <a:t> </a:t>
            </a:r>
            <a:r>
              <a:rPr lang="pt-BR" sz="2800" dirty="0" err="1" smtClean="0"/>
              <a:t>obtained</a:t>
            </a:r>
            <a:r>
              <a:rPr lang="pt-BR" sz="2800" dirty="0" smtClean="0"/>
              <a:t> </a:t>
            </a:r>
            <a:r>
              <a:rPr lang="pt-BR" sz="2800" dirty="0" err="1" smtClean="0"/>
              <a:t>from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</a:t>
            </a:r>
            <a:r>
              <a:rPr lang="pt-BR" sz="2800" dirty="0" err="1" smtClean="0"/>
              <a:t>text</a:t>
            </a:r>
            <a:r>
              <a:rPr lang="pt-BR" sz="2800" dirty="0" smtClean="0"/>
              <a:t> – </a:t>
            </a:r>
            <a:r>
              <a:rPr lang="pt-BR" sz="2800" dirty="0" err="1" smtClean="0"/>
              <a:t>knowledge</a:t>
            </a:r>
            <a:r>
              <a:rPr lang="pt-BR" sz="2800" dirty="0" smtClean="0"/>
              <a:t> </a:t>
            </a:r>
            <a:r>
              <a:rPr lang="pt-BR" sz="2800" dirty="0" err="1" smtClean="0"/>
              <a:t>of</a:t>
            </a:r>
            <a:r>
              <a:rPr lang="pt-BR" sz="2800" dirty="0" smtClean="0"/>
              <a:t> original </a:t>
            </a:r>
            <a:r>
              <a:rPr lang="pt-BR" sz="2800" dirty="0" err="1" smtClean="0"/>
              <a:t>knowledge</a:t>
            </a:r>
            <a:r>
              <a:rPr lang="pt-BR" sz="2800" dirty="0" smtClean="0"/>
              <a:t>  </a:t>
            </a:r>
            <a:r>
              <a:rPr lang="pt-BR" sz="2800" dirty="0" err="1" smtClean="0"/>
              <a:t>serving</a:t>
            </a:r>
            <a:r>
              <a:rPr lang="pt-BR" sz="2800" dirty="0" smtClean="0"/>
              <a:t> to </a:t>
            </a:r>
            <a:r>
              <a:rPr lang="pt-BR" sz="2800" dirty="0" err="1" smtClean="0"/>
              <a:t>give</a:t>
            </a:r>
            <a:r>
              <a:rPr lang="pt-BR" sz="2800" dirty="0" smtClean="0"/>
              <a:t> </a:t>
            </a:r>
            <a:r>
              <a:rPr lang="pt-BR" sz="2800" dirty="0" err="1" smtClean="0"/>
              <a:t>deeper</a:t>
            </a:r>
            <a:r>
              <a:rPr lang="pt-BR" sz="2800" dirty="0" smtClean="0"/>
              <a:t> </a:t>
            </a:r>
            <a:r>
              <a:rPr lang="pt-BR" sz="2800" dirty="0" err="1" smtClean="0"/>
              <a:t>appreciation</a:t>
            </a:r>
            <a:r>
              <a:rPr lang="pt-BR" sz="2800" dirty="0" smtClean="0"/>
              <a:t>  </a:t>
            </a:r>
            <a:r>
              <a:rPr lang="pt-BR" sz="2800" dirty="0" err="1" smtClean="0"/>
              <a:t>of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</a:t>
            </a:r>
            <a:r>
              <a:rPr lang="pt-BR" sz="2800" dirty="0" err="1" smtClean="0"/>
              <a:t>text</a:t>
            </a:r>
            <a:r>
              <a:rPr lang="pt-BR" sz="2800" dirty="0" smtClean="0"/>
              <a:t> </a:t>
            </a:r>
            <a:r>
              <a:rPr lang="pt-BR" sz="2800" dirty="0" err="1" smtClean="0"/>
              <a:t>and</a:t>
            </a:r>
            <a:r>
              <a:rPr lang="pt-BR" sz="2800" dirty="0" smtClean="0"/>
              <a:t> its </a:t>
            </a:r>
            <a:r>
              <a:rPr lang="pt-BR" sz="2800" dirty="0" err="1" smtClean="0"/>
              <a:t>artistry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Approaches to </a:t>
            </a:r>
            <a:r>
              <a:rPr lang="pt-BR" dirty="0" err="1" smtClean="0"/>
              <a:t>culture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Culture</a:t>
            </a:r>
            <a:r>
              <a:rPr lang="pt-BR" dirty="0" smtClean="0"/>
              <a:t> </a:t>
            </a:r>
            <a:r>
              <a:rPr lang="pt-BR" dirty="0" err="1" smtClean="0"/>
              <a:t>studies</a:t>
            </a:r>
            <a:r>
              <a:rPr lang="pt-BR" dirty="0" smtClean="0"/>
              <a:t> approach</a:t>
            </a:r>
          </a:p>
          <a:p>
            <a:pPr lvl="1"/>
            <a:r>
              <a:rPr lang="pt-BR" dirty="0" err="1" smtClean="0"/>
              <a:t>Knowledge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history</a:t>
            </a:r>
            <a:r>
              <a:rPr lang="pt-BR" dirty="0" smtClean="0"/>
              <a:t>, </a:t>
            </a:r>
            <a:r>
              <a:rPr lang="pt-BR" dirty="0" err="1" smtClean="0"/>
              <a:t>geography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institutions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target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country</a:t>
            </a:r>
          </a:p>
          <a:p>
            <a:pPr lvl="1"/>
            <a:r>
              <a:rPr lang="pt-BR" dirty="0" smtClean="0"/>
              <a:t>Cultural </a:t>
            </a:r>
            <a:r>
              <a:rPr lang="pt-BR" dirty="0" err="1" smtClean="0"/>
              <a:t>competence</a:t>
            </a:r>
            <a:r>
              <a:rPr lang="pt-BR" dirty="0" smtClean="0"/>
              <a:t> </a:t>
            </a:r>
            <a:r>
              <a:rPr lang="pt-BR" dirty="0" err="1" smtClean="0"/>
              <a:t>viewed</a:t>
            </a:r>
            <a:r>
              <a:rPr lang="pt-BR" dirty="0" smtClean="0"/>
              <a:t> as </a:t>
            </a:r>
            <a:r>
              <a:rPr lang="pt-BR" dirty="0" err="1" smtClean="0"/>
              <a:t>knowledge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country, as </a:t>
            </a:r>
            <a:r>
              <a:rPr lang="pt-BR" dirty="0" err="1" smtClean="0"/>
              <a:t>part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knowledge</a:t>
            </a:r>
            <a:r>
              <a:rPr lang="pt-BR" dirty="0" smtClean="0"/>
              <a:t> </a:t>
            </a:r>
            <a:r>
              <a:rPr lang="pt-BR" dirty="0" err="1" smtClean="0"/>
              <a:t>native</a:t>
            </a:r>
            <a:r>
              <a:rPr lang="pt-BR" dirty="0" smtClean="0"/>
              <a:t> speakers </a:t>
            </a:r>
            <a:r>
              <a:rPr lang="pt-BR" dirty="0" err="1" smtClean="0"/>
              <a:t>have</a:t>
            </a:r>
            <a:r>
              <a:rPr lang="pt-BR" dirty="0" smtClean="0"/>
              <a:t>.</a:t>
            </a:r>
          </a:p>
          <a:p>
            <a:pPr lvl="1"/>
            <a:r>
              <a:rPr lang="pt-BR" dirty="0" err="1" smtClean="0"/>
              <a:t>Learner</a:t>
            </a:r>
            <a:r>
              <a:rPr lang="pt-BR" dirty="0" smtClean="0"/>
              <a:t> </a:t>
            </a:r>
            <a:r>
              <a:rPr lang="pt-BR" dirty="0" err="1" smtClean="0"/>
              <a:t>remains</a:t>
            </a:r>
            <a:r>
              <a:rPr lang="pt-BR" dirty="0" smtClean="0"/>
              <a:t> </a:t>
            </a:r>
            <a:r>
              <a:rPr lang="pt-BR" dirty="0" err="1" smtClean="0"/>
              <a:t>external</a:t>
            </a:r>
            <a:r>
              <a:rPr lang="pt-BR" dirty="0" smtClean="0"/>
              <a:t> to it.</a:t>
            </a:r>
          </a:p>
          <a:p>
            <a:pPr lvl="1"/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used</a:t>
            </a:r>
            <a:r>
              <a:rPr lang="pt-BR" dirty="0" smtClean="0"/>
              <a:t> for </a:t>
            </a:r>
            <a:r>
              <a:rPr lang="pt-BR" dirty="0" err="1" smtClean="0"/>
              <a:t>naming</a:t>
            </a:r>
            <a:r>
              <a:rPr lang="pt-BR" dirty="0" smtClean="0"/>
              <a:t> </a:t>
            </a:r>
            <a:r>
              <a:rPr lang="pt-BR" dirty="0" err="1" smtClean="0"/>
              <a:t>events</a:t>
            </a:r>
            <a:r>
              <a:rPr lang="pt-BR" dirty="0" smtClean="0"/>
              <a:t>, </a:t>
            </a:r>
            <a:r>
              <a:rPr lang="pt-BR" dirty="0" err="1" smtClean="0"/>
              <a:t>institutions</a:t>
            </a:r>
            <a:r>
              <a:rPr lang="pt-BR" dirty="0" smtClean="0"/>
              <a:t>, </a:t>
            </a:r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places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Approaches to </a:t>
            </a:r>
            <a:r>
              <a:rPr lang="pt-BR" dirty="0" err="1" smtClean="0"/>
              <a:t>culture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‘</a:t>
            </a:r>
            <a:r>
              <a:rPr lang="pt-BR" dirty="0" err="1" smtClean="0"/>
              <a:t>Culture</a:t>
            </a:r>
            <a:r>
              <a:rPr lang="pt-BR" dirty="0" smtClean="0"/>
              <a:t> as </a:t>
            </a:r>
            <a:r>
              <a:rPr lang="pt-BR" dirty="0" err="1" smtClean="0"/>
              <a:t>practices</a:t>
            </a:r>
            <a:r>
              <a:rPr lang="pt-BR" dirty="0" smtClean="0"/>
              <a:t>’ approach</a:t>
            </a:r>
          </a:p>
          <a:p>
            <a:pPr lvl="1"/>
            <a:r>
              <a:rPr lang="pt-BR" sz="2800" dirty="0" err="1" smtClean="0"/>
              <a:t>Culture</a:t>
            </a:r>
            <a:r>
              <a:rPr lang="pt-BR" sz="2800" dirty="0" smtClean="0"/>
              <a:t> </a:t>
            </a:r>
            <a:r>
              <a:rPr lang="pt-BR" sz="2800" dirty="0" err="1" smtClean="0"/>
              <a:t>seen</a:t>
            </a:r>
            <a:r>
              <a:rPr lang="pt-BR" sz="2800" dirty="0" smtClean="0"/>
              <a:t> as </a:t>
            </a:r>
            <a:r>
              <a:rPr lang="pt-BR" sz="2800" dirty="0" err="1" smtClean="0"/>
              <a:t>favouring</a:t>
            </a:r>
            <a:r>
              <a:rPr lang="pt-BR" sz="2800" dirty="0" smtClean="0"/>
              <a:t> ‘ </a:t>
            </a:r>
            <a:r>
              <a:rPr lang="pt-BR" sz="2800" dirty="0" err="1" smtClean="0"/>
              <a:t>direct</a:t>
            </a:r>
            <a:r>
              <a:rPr lang="pt-BR" sz="2800" dirty="0" smtClean="0"/>
              <a:t> </a:t>
            </a:r>
            <a:r>
              <a:rPr lang="pt-BR" sz="2800" dirty="0" err="1" smtClean="0"/>
              <a:t>or</a:t>
            </a:r>
            <a:r>
              <a:rPr lang="pt-BR" sz="2800" dirty="0" smtClean="0"/>
              <a:t> ‘</a:t>
            </a:r>
            <a:r>
              <a:rPr lang="pt-BR" sz="2800" dirty="0" err="1" smtClean="0"/>
              <a:t>indirect</a:t>
            </a:r>
            <a:r>
              <a:rPr lang="pt-BR" sz="2800" dirty="0" smtClean="0"/>
              <a:t>’ </a:t>
            </a:r>
            <a:r>
              <a:rPr lang="pt-BR" sz="2800" dirty="0" err="1" smtClean="0"/>
              <a:t>ways</a:t>
            </a:r>
            <a:r>
              <a:rPr lang="pt-BR" sz="2800" dirty="0" smtClean="0"/>
              <a:t> </a:t>
            </a:r>
            <a:r>
              <a:rPr lang="pt-BR" sz="2800" dirty="0" err="1" smtClean="0"/>
              <a:t>of</a:t>
            </a:r>
            <a:r>
              <a:rPr lang="pt-BR" sz="2800" dirty="0" smtClean="0"/>
              <a:t> </a:t>
            </a:r>
            <a:r>
              <a:rPr lang="pt-BR" sz="2800" dirty="0" err="1" smtClean="0"/>
              <a:t>speaking</a:t>
            </a:r>
            <a:r>
              <a:rPr lang="pt-BR" sz="2800" dirty="0" smtClean="0"/>
              <a:t>, as </a:t>
            </a:r>
            <a:r>
              <a:rPr lang="pt-BR" sz="2800" dirty="0" err="1" smtClean="0"/>
              <a:t>organizing</a:t>
            </a:r>
            <a:r>
              <a:rPr lang="pt-BR" sz="2800" dirty="0" smtClean="0"/>
              <a:t> </a:t>
            </a:r>
            <a:r>
              <a:rPr lang="pt-BR" sz="2800" dirty="0" err="1" smtClean="0"/>
              <a:t>texts</a:t>
            </a:r>
            <a:r>
              <a:rPr lang="pt-BR" sz="2800" dirty="0" smtClean="0"/>
              <a:t> in particular </a:t>
            </a:r>
            <a:r>
              <a:rPr lang="pt-BR" sz="2800" dirty="0" err="1" smtClean="0"/>
              <a:t>valued</a:t>
            </a:r>
            <a:r>
              <a:rPr lang="pt-BR" sz="2800" dirty="0" smtClean="0"/>
              <a:t> </a:t>
            </a:r>
            <a:r>
              <a:rPr lang="pt-BR" sz="2800" dirty="0" err="1" smtClean="0"/>
              <a:t>ways</a:t>
            </a:r>
            <a:r>
              <a:rPr lang="pt-BR" sz="2800" dirty="0" smtClean="0"/>
              <a:t>.</a:t>
            </a:r>
          </a:p>
          <a:p>
            <a:pPr lvl="1"/>
            <a:r>
              <a:rPr lang="pt-BR" sz="2800" dirty="0" err="1" smtClean="0"/>
              <a:t>Culture</a:t>
            </a:r>
            <a:r>
              <a:rPr lang="pt-BR" sz="2800" dirty="0" smtClean="0"/>
              <a:t> as </a:t>
            </a:r>
            <a:r>
              <a:rPr lang="pt-BR" sz="2800" dirty="0" err="1" smtClean="0"/>
              <a:t>collective</a:t>
            </a:r>
            <a:r>
              <a:rPr lang="pt-BR" sz="2800" dirty="0" smtClean="0"/>
              <a:t> </a:t>
            </a:r>
            <a:r>
              <a:rPr lang="pt-BR" sz="2800" dirty="0" err="1" smtClean="0"/>
              <a:t>way</a:t>
            </a:r>
            <a:r>
              <a:rPr lang="pt-BR" sz="2800" dirty="0" smtClean="0"/>
              <a:t> </a:t>
            </a:r>
            <a:r>
              <a:rPr lang="pt-BR" sz="2800" dirty="0" err="1" smtClean="0"/>
              <a:t>of</a:t>
            </a:r>
            <a:r>
              <a:rPr lang="pt-BR" sz="2800" dirty="0" smtClean="0"/>
              <a:t> </a:t>
            </a:r>
            <a:r>
              <a:rPr lang="pt-BR" sz="2800" dirty="0" err="1" smtClean="0"/>
              <a:t>acting</a:t>
            </a:r>
            <a:r>
              <a:rPr lang="pt-BR" sz="2800" dirty="0" smtClean="0"/>
              <a:t> </a:t>
            </a:r>
            <a:r>
              <a:rPr lang="pt-BR" sz="2800" dirty="0" err="1" smtClean="0"/>
              <a:t>through</a:t>
            </a:r>
            <a:r>
              <a:rPr lang="pt-BR" sz="2800" dirty="0" smtClean="0"/>
              <a:t> </a:t>
            </a:r>
            <a:r>
              <a:rPr lang="pt-BR" sz="2800" dirty="0" err="1" smtClean="0"/>
              <a:t>language</a:t>
            </a:r>
            <a:endParaRPr lang="pt-BR" sz="2800" dirty="0" smtClean="0"/>
          </a:p>
          <a:p>
            <a:pPr lvl="1"/>
            <a:r>
              <a:rPr lang="pt-BR" sz="2800" dirty="0" err="1" smtClean="0"/>
              <a:t>Learner</a:t>
            </a:r>
            <a:r>
              <a:rPr lang="pt-BR" sz="2800" dirty="0" smtClean="0"/>
              <a:t> </a:t>
            </a:r>
            <a:r>
              <a:rPr lang="pt-BR" sz="2800" dirty="0" err="1" smtClean="0"/>
              <a:t>with</a:t>
            </a:r>
            <a:r>
              <a:rPr lang="pt-BR" sz="2800" dirty="0" smtClean="0"/>
              <a:t> </a:t>
            </a:r>
            <a:r>
              <a:rPr lang="pt-BR" sz="2800" dirty="0" err="1" smtClean="0"/>
              <a:t>own</a:t>
            </a:r>
            <a:r>
              <a:rPr lang="pt-BR" sz="2800" dirty="0" smtClean="0"/>
              <a:t> cultural </a:t>
            </a:r>
            <a:r>
              <a:rPr lang="pt-BR" sz="2800" dirty="0" err="1" smtClean="0"/>
              <a:t>paradigm</a:t>
            </a:r>
            <a:r>
              <a:rPr lang="pt-BR" sz="2800" dirty="0" smtClean="0"/>
              <a:t>, </a:t>
            </a:r>
            <a:r>
              <a:rPr lang="pt-BR" sz="2800" dirty="0" err="1" smtClean="0"/>
              <a:t>observing</a:t>
            </a:r>
            <a:r>
              <a:rPr lang="pt-BR" sz="2800" dirty="0" smtClean="0"/>
              <a:t> </a:t>
            </a:r>
            <a:r>
              <a:rPr lang="pt-BR" sz="2800" dirty="0" err="1" smtClean="0"/>
              <a:t>and</a:t>
            </a:r>
            <a:r>
              <a:rPr lang="pt-BR" sz="2800" dirty="0" smtClean="0"/>
              <a:t> </a:t>
            </a:r>
            <a:r>
              <a:rPr lang="pt-BR" sz="2800" dirty="0" err="1" smtClean="0"/>
              <a:t>interpreting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</a:t>
            </a:r>
            <a:r>
              <a:rPr lang="pt-BR" sz="2800" dirty="0" err="1" smtClean="0"/>
              <a:t>words</a:t>
            </a:r>
            <a:r>
              <a:rPr lang="pt-BR" sz="2800" dirty="0" smtClean="0"/>
              <a:t> </a:t>
            </a:r>
            <a:r>
              <a:rPr lang="pt-BR" sz="2800" dirty="0" err="1" smtClean="0"/>
              <a:t>and</a:t>
            </a:r>
            <a:r>
              <a:rPr lang="pt-BR" sz="2800" dirty="0" smtClean="0"/>
              <a:t> </a:t>
            </a:r>
            <a:r>
              <a:rPr lang="pt-BR" sz="2800" dirty="0" err="1" smtClean="0"/>
              <a:t>actions</a:t>
            </a:r>
            <a:r>
              <a:rPr lang="pt-BR" sz="2800" dirty="0" smtClean="0"/>
              <a:t> </a:t>
            </a:r>
            <a:r>
              <a:rPr lang="pt-BR" sz="2800" dirty="0" err="1" smtClean="0"/>
              <a:t>of</a:t>
            </a:r>
            <a:r>
              <a:rPr lang="pt-BR" sz="2800" dirty="0" smtClean="0"/>
              <a:t> </a:t>
            </a:r>
            <a:r>
              <a:rPr lang="pt-BR" sz="2800" smtClean="0"/>
              <a:t>an </a:t>
            </a:r>
            <a:r>
              <a:rPr lang="pt-BR" sz="2800" dirty="0" smtClean="0"/>
              <a:t>interlocutor </a:t>
            </a:r>
            <a:r>
              <a:rPr lang="pt-BR" sz="2800" dirty="0" err="1" smtClean="0"/>
              <a:t>from</a:t>
            </a:r>
            <a:r>
              <a:rPr lang="pt-BR" sz="2800" dirty="0" smtClean="0"/>
              <a:t> </a:t>
            </a:r>
            <a:r>
              <a:rPr lang="pt-BR" sz="2800" dirty="0" err="1" smtClean="0"/>
              <a:t>another</a:t>
            </a:r>
            <a:r>
              <a:rPr lang="pt-BR" sz="2800" dirty="0" smtClean="0"/>
              <a:t> cultural </a:t>
            </a:r>
            <a:r>
              <a:rPr lang="pt-BR" sz="2800" dirty="0" err="1" smtClean="0"/>
              <a:t>paradigm</a:t>
            </a:r>
            <a:r>
              <a:rPr lang="pt-BR" sz="2800" dirty="0" smtClean="0"/>
              <a:t>.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190</TotalTime>
  <Words>1309</Words>
  <Application>Microsoft Office PowerPoint</Application>
  <PresentationFormat>Apresentação na tela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Mediano</vt:lpstr>
      <vt:lpstr>Sociocultural issues in teacher development</vt:lpstr>
      <vt:lpstr>Explorations</vt:lpstr>
      <vt:lpstr>Explorations</vt:lpstr>
      <vt:lpstr>What is new?</vt:lpstr>
      <vt:lpstr>What is new?</vt:lpstr>
      <vt:lpstr>Slide 6</vt:lpstr>
      <vt:lpstr>Approaches to culture and language</vt:lpstr>
      <vt:lpstr>Approaches to culture and language</vt:lpstr>
      <vt:lpstr>Approaches to culture and language</vt:lpstr>
      <vt:lpstr>Approaches to culture and language</vt:lpstr>
      <vt:lpstr>Intercultural exploration</vt:lpstr>
      <vt:lpstr>Intercultural competence</vt:lpstr>
      <vt:lpstr>Intercultural competence</vt:lpstr>
      <vt:lpstr>Interculturally competent students should be able to</vt:lpstr>
      <vt:lpstr>One example</vt:lpstr>
      <vt:lpstr>People in my diverse community</vt:lpstr>
      <vt:lpstr>Slide 17</vt:lpstr>
      <vt:lpstr>Slide 18</vt:lpstr>
      <vt:lpstr>Intercultural meanings</vt:lpstr>
      <vt:lpstr>So</vt:lpstr>
      <vt:lpstr>References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Sociocultural issues in teacher development</dc:title>
  <dc:creator>T</dc:creator>
  <cp:lastModifiedBy>Gisele</cp:lastModifiedBy>
  <cp:revision>21</cp:revision>
  <dcterms:created xsi:type="dcterms:W3CDTF">2009-10-21T13:02:51Z</dcterms:created>
  <dcterms:modified xsi:type="dcterms:W3CDTF">2009-10-23T12:16:32Z</dcterms:modified>
</cp:coreProperties>
</file>