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81" r:id="rId13"/>
    <p:sldId id="268" r:id="rId14"/>
    <p:sldId id="282" r:id="rId15"/>
    <p:sldId id="269" r:id="rId16"/>
    <p:sldId id="283" r:id="rId17"/>
    <p:sldId id="270" r:id="rId18"/>
    <p:sldId id="284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5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100"/>
    <a:srgbClr val="420042"/>
    <a:srgbClr val="460023"/>
    <a:srgbClr val="00004C"/>
    <a:srgbClr val="002200"/>
    <a:srgbClr val="003A00"/>
    <a:srgbClr val="004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6B681-D7CA-4117-ABCD-2FDBD380417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6C1D-DC27-45C2-9E45-2C5FD586C79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D69B4-CFF4-4F23-9740-5F381549E37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AFFFA-9E6C-4AD1-81B4-ECC5F10C2E4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B5568-3A76-4ABB-9623-E4D41FBAAC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90B48-A08B-43CA-8B75-337F50AA80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D322A-1A5A-444D-9229-CA70B75A95E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F922C-0A27-4144-A452-2356207F012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BF63C-4197-41A2-8B7D-30442284E0E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D3685-007E-4C3E-B743-5321D685AE2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979CD-4556-4A75-A267-7D668B35B59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CCFFCC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247F96-EB22-4562-A727-92E4A8B54FD6}" type="slidenum">
              <a:rPr lang="pt-BR"/>
              <a:pPr/>
              <a:t>‹nº›</a:t>
            </a:fld>
            <a:endParaRPr lang="pt-BR"/>
          </a:p>
        </p:txBody>
      </p:sp>
      <p:pic>
        <p:nvPicPr>
          <p:cNvPr id="1032" name="Picture 8" descr="istockphoto_8886053-tall-stack-of-books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684213" y="549275"/>
            <a:ext cx="2881313" cy="5949950"/>
          </a:xfrm>
          <a:prstGeom prst="rect">
            <a:avLst/>
          </a:prstGeom>
          <a:noFill/>
        </p:spPr>
      </p:pic>
      <p:pic>
        <p:nvPicPr>
          <p:cNvPr id="1034" name="Picture 10" descr="loginh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164388" y="6308725"/>
            <a:ext cx="1511300" cy="3857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onesca@hot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donesca@hot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476250"/>
            <a:ext cx="8243887" cy="2547938"/>
          </a:xfrm>
        </p:spPr>
        <p:txBody>
          <a:bodyPr/>
          <a:lstStyle/>
          <a:p>
            <a:r>
              <a:rPr lang="pt-BR" altLang="zh-CN" sz="4000" b="1" dirty="0">
                <a:ea typeface="宋体" charset="-122"/>
              </a:rPr>
              <a:t>Síntese </a:t>
            </a:r>
            <a:r>
              <a:rPr lang="pt-BR" altLang="zh-CN" sz="4000" b="1" dirty="0" smtClean="0">
                <a:ea typeface="宋体" charset="-122"/>
              </a:rPr>
              <a:t>da </a:t>
            </a:r>
            <a:r>
              <a:rPr lang="pt-BR" altLang="zh-CN" sz="4000" b="1" dirty="0">
                <a:ea typeface="宋体" charset="-122"/>
              </a:rPr>
              <a:t>pesquisa de </a:t>
            </a:r>
            <a:br>
              <a:rPr lang="pt-BR" altLang="zh-CN" sz="4000" b="1" dirty="0">
                <a:ea typeface="宋体" charset="-122"/>
              </a:rPr>
            </a:br>
            <a:r>
              <a:rPr lang="pt-BR" altLang="zh-CN" sz="4000" b="1" dirty="0">
                <a:ea typeface="宋体" charset="-122"/>
              </a:rPr>
              <a:t>estudos recentes sobre letramento/alfabetização </a:t>
            </a:r>
            <a:br>
              <a:rPr lang="pt-BR" altLang="zh-CN" sz="4000" b="1" dirty="0">
                <a:ea typeface="宋体" charset="-122"/>
              </a:rPr>
            </a:br>
            <a:r>
              <a:rPr lang="pt-BR" altLang="zh-CN" sz="4000" b="1" dirty="0">
                <a:ea typeface="宋体" charset="-122"/>
              </a:rPr>
              <a:t>no Brasil</a:t>
            </a:r>
            <a:endParaRPr lang="pt-BR" sz="4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3933825"/>
            <a:ext cx="6400800" cy="2303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Donesca Cristina Puntel Xhafaj (UFSC/CNPq)</a:t>
            </a:r>
          </a:p>
          <a:p>
            <a:pPr>
              <a:lnSpc>
                <a:spcPct val="80000"/>
              </a:lnSpc>
            </a:pP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Gisele Cardoso Luz (UFSC/PMF)</a:t>
            </a:r>
            <a:endParaRPr lang="en-US" altLang="zh-CN" sz="2400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>
                <a:solidFill>
                  <a:srgbClr val="002200"/>
                </a:solidFill>
                <a:ea typeface="宋体" charset="-122"/>
              </a:rPr>
              <a:t>Mailce Borges Mota (UFSC)</a:t>
            </a:r>
          </a:p>
          <a:p>
            <a:pPr>
              <a:lnSpc>
                <a:spcPct val="80000"/>
              </a:lnSpc>
            </a:pPr>
            <a:endParaRPr lang="en-US" altLang="zh-CN" sz="2400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endParaRPr lang="en-US" altLang="zh-CN" sz="2400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000">
                <a:solidFill>
                  <a:srgbClr val="002200"/>
                </a:solidFill>
                <a:ea typeface="宋体" charset="-122"/>
              </a:rPr>
              <a:t>Florianópolis, Outubro, 2009</a:t>
            </a:r>
            <a:endParaRPr lang="en-US" altLang="zh-CN" sz="2000">
              <a:solidFill>
                <a:srgbClr val="002200"/>
              </a:solidFill>
              <a:ea typeface="宋体" charset="-122"/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35975" cy="1143000"/>
          </a:xfrm>
        </p:spPr>
        <p:txBody>
          <a:bodyPr/>
          <a:lstStyle/>
          <a:p>
            <a:r>
              <a:rPr lang="pt-BR" altLang="zh-CN" sz="3400" b="1">
                <a:ea typeface="宋体" charset="-122"/>
              </a:rPr>
              <a:t>Consciência metalingüística – 4 artigos</a:t>
            </a:r>
            <a:endParaRPr lang="pt-BR" sz="3400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268413"/>
            <a:ext cx="7726362" cy="4886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 b="1">
                <a:ea typeface="宋体" charset="-122"/>
              </a:rPr>
              <a:t>Dias (2006)</a:t>
            </a:r>
            <a:r>
              <a:rPr lang="pt-BR" altLang="zh-CN" sz="2400">
                <a:ea typeface="宋体" charset="-122"/>
              </a:rPr>
              <a:t> – defende que é possível desenvolver a consciência fonológica de crianças através do software </a:t>
            </a:r>
            <a:r>
              <a:rPr lang="pt-BR" altLang="zh-CN" sz="2400" i="1">
                <a:ea typeface="宋体" charset="-122"/>
              </a:rPr>
              <a:t>Alfabetização fônica computadorizada</a:t>
            </a:r>
            <a:r>
              <a:rPr lang="pt-BR" altLang="zh-CN" sz="2400">
                <a:ea typeface="宋体" charset="-122"/>
              </a:rPr>
              <a:t> (Capovilla, Macedo, Capovilla, e Diana, 2005).</a:t>
            </a:r>
          </a:p>
          <a:p>
            <a:pPr>
              <a:lnSpc>
                <a:spcPct val="80000"/>
              </a:lnSpc>
            </a:pPr>
            <a:r>
              <a:rPr lang="pt-BR" altLang="zh-CN" sz="2400">
                <a:ea typeface="宋体" charset="-122"/>
              </a:rPr>
              <a:t> </a:t>
            </a:r>
            <a:r>
              <a:rPr lang="pt-BR" altLang="zh-CN" sz="2400" b="1">
                <a:ea typeface="宋体" charset="-122"/>
              </a:rPr>
              <a:t>Souza e Bandini (2007)</a:t>
            </a:r>
            <a:r>
              <a:rPr lang="pt-BR" altLang="zh-CN" sz="2400">
                <a:ea typeface="宋体" charset="-122"/>
              </a:rPr>
              <a:t> - trazem os resultados de uma pesquisa onde o uso de um programa de treinamento aumentou a consciência fonológica de crianças surdas.  </a:t>
            </a:r>
            <a:endParaRPr lang="pt-BR" altLang="zh-CN" sz="2400" b="1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ea typeface="宋体" charset="-122"/>
              </a:rPr>
              <a:t>Capovilla, Capovilla, e Soares (2004)</a:t>
            </a:r>
            <a:r>
              <a:rPr lang="pt-BR" altLang="zh-CN" sz="2400">
                <a:ea typeface="宋体" charset="-122"/>
              </a:rPr>
              <a:t> – propõe o Teste de Consciência Sintática como instrumento para melhor determinarmos a relação entre consciência sintática e leitura.</a:t>
            </a:r>
            <a:endParaRPr lang="pt-BR" altLang="zh-CN" sz="2400" b="1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ea typeface="宋体" charset="-122"/>
              </a:rPr>
              <a:t>Mota e Castro (2007)</a:t>
            </a:r>
            <a:r>
              <a:rPr lang="pt-BR" altLang="zh-CN" sz="2400">
                <a:ea typeface="宋体" charset="-122"/>
              </a:rPr>
              <a:t> – mostram resultados segundo os quais o processo de alfabetização é necessário para o desenvolvimento da consciência metalingüística explícita </a:t>
            </a:r>
            <a:endParaRPr lang="pt-BR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zh-CN" sz="3200" b="1">
                <a:ea typeface="宋体" charset="-122"/>
              </a:rPr>
              <a:t>Variáveis que podem exercer um impacto na leitura e/ou na escrita - 7 artigos</a:t>
            </a:r>
            <a:endParaRPr lang="pt-BR" sz="32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628775"/>
            <a:ext cx="7797800" cy="3744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2200"/>
                </a:solidFill>
                <a:ea typeface="宋体" charset="-122"/>
              </a:rPr>
              <a:t>Guarinello, Berberian, Santana, Massi, Rivabem, Jacob, e Machado (2006)</a:t>
            </a: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 – questionam o tipo de intervenção feita com alunos diagnosticados como disléxicos. </a:t>
            </a:r>
            <a:endParaRPr lang="pt-BR" altLang="zh-CN" sz="2400" b="1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2200"/>
                </a:solidFill>
                <a:ea typeface="宋体" charset="-122"/>
              </a:rPr>
              <a:t>Massi e Gregolin (2005) </a:t>
            </a: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- questionam o modo como a dislexia é diagnosticada. </a:t>
            </a:r>
            <a:endParaRPr lang="pt-BR" altLang="zh-CN" sz="2400" b="1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2200"/>
                </a:solidFill>
                <a:ea typeface="宋体" charset="-122"/>
              </a:rPr>
              <a:t>Pinto (2006)</a:t>
            </a: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 - defende que as oportunidades que cada um teve para desenvolver certas habilidades vão impactar no processo da alfabetização e por isso é injusto que professores alfabetizadores esperem que todas as crianças tenham o mesmo ritmo.</a:t>
            </a:r>
            <a:endParaRPr lang="pt-BR" altLang="zh-CN" sz="2400" b="1">
              <a:solidFill>
                <a:srgbClr val="002200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052513"/>
            <a:ext cx="7654925" cy="5030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2200"/>
                </a:solidFill>
                <a:ea typeface="宋体" charset="-122"/>
              </a:rPr>
              <a:t>Oliveira e Oliveira (2007)</a:t>
            </a: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 – apontam que más condições de leitura pode ser uma das variáveis que leva alunos de nível superior a terem problemas na compreensão de textos.</a:t>
            </a:r>
            <a:endParaRPr lang="pt-BR" altLang="zh-CN" sz="2400" b="1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2200"/>
                </a:solidFill>
                <a:ea typeface="宋体" charset="-122"/>
              </a:rPr>
              <a:t>Barrera e Maluf (2004)</a:t>
            </a: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 – concluem que a variação lingüística ainda é mal-vista por parte dos educadores que respondem a tais desvios de forma prescritiva.</a:t>
            </a:r>
            <a:endParaRPr lang="pt-BR" altLang="zh-CN" sz="2400" b="1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2200"/>
                </a:solidFill>
                <a:ea typeface="宋体" charset="-122"/>
              </a:rPr>
              <a:t>Suehiro (2006)</a:t>
            </a: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 - conclui que meninos tem mais dificuldades com a escrita, assim como os alunos da escola pública em geral. </a:t>
            </a:r>
            <a:endParaRPr lang="pt-BR" altLang="zh-CN" sz="2400" b="1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2200"/>
                </a:solidFill>
                <a:ea typeface="宋体" charset="-122"/>
              </a:rPr>
              <a:t>Guidetti e Martinelli (2007)</a:t>
            </a: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 - encontraram correlação entre a leitura e a escrita de crianças de 8 a 12 anos de idade. Quanto melhor seus participantes compreendiam textos, melhor eles escreviam.</a:t>
            </a:r>
            <a:endParaRPr lang="pt-BR" sz="2400">
              <a:solidFill>
                <a:srgbClr val="002200"/>
              </a:solidFill>
            </a:endParaRPr>
          </a:p>
          <a:p>
            <a:pPr>
              <a:lnSpc>
                <a:spcPct val="80000"/>
              </a:lnSpc>
            </a:pPr>
            <a:endParaRPr lang="pt-BR" sz="1600">
              <a:solidFill>
                <a:srgbClr val="0022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pt-BR" altLang="zh-CN" sz="3600" b="1">
                <a:ea typeface="宋体" charset="-122"/>
              </a:rPr>
              <a:t>Leitura e comportamento – 6 artigos</a:t>
            </a:r>
            <a:endParaRPr lang="pt-BR" sz="3600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557338"/>
            <a:ext cx="7726362" cy="47085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pt-BR" altLang="zh-CN" sz="1600" b="1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2100"/>
                </a:solidFill>
                <a:ea typeface="宋体" charset="-122"/>
              </a:rPr>
              <a:t>Rodriguez (2005)</a:t>
            </a:r>
            <a:r>
              <a:rPr lang="pt-BR" altLang="zh-CN" sz="2400">
                <a:solidFill>
                  <a:srgbClr val="422100"/>
                </a:solidFill>
                <a:ea typeface="宋体" charset="-122"/>
              </a:rPr>
              <a:t> - conclui que livros do tipo “Sabrina” e “Bianca” têm um grande impacto na vida de suas leitoras, de acordo com as respostas dadas pelas mesmas a uma entrevista. </a:t>
            </a:r>
            <a:endParaRPr lang="pt-BR" altLang="zh-CN" sz="2400" b="1">
              <a:solidFill>
                <a:srgbClr val="4221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2100"/>
                </a:solidFill>
                <a:ea typeface="宋体" charset="-122"/>
              </a:rPr>
              <a:t>Bachert e Mourão (2007)</a:t>
            </a:r>
            <a:r>
              <a:rPr lang="pt-BR" altLang="zh-CN" sz="2400">
                <a:solidFill>
                  <a:srgbClr val="422100"/>
                </a:solidFill>
                <a:ea typeface="宋体" charset="-122"/>
              </a:rPr>
              <a:t> – descobriram que a maior parte dos alunos da 5ª a 8ª série de uma escola particular em São Paulo não gosta muito de ler e só lêem quando necessário. </a:t>
            </a:r>
            <a:endParaRPr lang="pt-BR" altLang="zh-CN" sz="2400" b="1">
              <a:solidFill>
                <a:srgbClr val="4221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2100"/>
                </a:solidFill>
                <a:ea typeface="宋体" charset="-122"/>
              </a:rPr>
              <a:t>Bueno e Steindel (2006)</a:t>
            </a:r>
            <a:r>
              <a:rPr lang="pt-BR" altLang="zh-CN" sz="2400">
                <a:solidFill>
                  <a:srgbClr val="422100"/>
                </a:solidFill>
                <a:ea typeface="宋体" charset="-122"/>
              </a:rPr>
              <a:t> – concluem que, no uso dos materiais de uma biblioteca e de uma brinquedoteca, no início (1ª série) os alunos são mais dependentes do professor sendo que somente na 4ª série eles escolhiam seus próprios livros.</a:t>
            </a:r>
            <a:r>
              <a:rPr lang="pt-BR" altLang="zh-CN" sz="2400">
                <a:ea typeface="宋体" charset="-122"/>
              </a:rPr>
              <a:t>  </a:t>
            </a:r>
            <a:endParaRPr lang="pt-BR" altLang="zh-CN" sz="2400" b="1">
              <a:ea typeface="宋体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557338"/>
            <a:ext cx="7581900" cy="3959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2100"/>
                </a:solidFill>
                <a:ea typeface="宋体" charset="-122"/>
              </a:rPr>
              <a:t>Sisto e Fernandes (2004)</a:t>
            </a:r>
            <a:r>
              <a:rPr lang="pt-BR" altLang="zh-CN" sz="2400">
                <a:solidFill>
                  <a:srgbClr val="422100"/>
                </a:solidFill>
                <a:ea typeface="宋体" charset="-122"/>
              </a:rPr>
              <a:t> – deduzem que a frustração causada em função de erros na escrita é um fator que deixa de contribuir para a agressividade das crianças com o passar dos anos.  </a:t>
            </a:r>
            <a:endParaRPr lang="pt-BR" altLang="zh-CN" sz="2400" b="1">
              <a:solidFill>
                <a:srgbClr val="4221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2100"/>
                </a:solidFill>
                <a:ea typeface="宋体" charset="-122"/>
              </a:rPr>
              <a:t>Terzi e Ponte (2006)</a:t>
            </a:r>
            <a:r>
              <a:rPr lang="pt-BR" altLang="zh-CN" sz="2400">
                <a:solidFill>
                  <a:srgbClr val="422100"/>
                </a:solidFill>
                <a:ea typeface="宋体" charset="-122"/>
              </a:rPr>
              <a:t> – salientam a importância dos documentos escritos que são usados no processo de identificação no processo de formação do cidadão. </a:t>
            </a:r>
            <a:endParaRPr lang="pt-BR" altLang="zh-CN" sz="2400" b="1">
              <a:solidFill>
                <a:srgbClr val="4221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2100"/>
                </a:solidFill>
                <a:ea typeface="宋体" charset="-122"/>
              </a:rPr>
              <a:t>Silva e Oliveira (2004)</a:t>
            </a:r>
            <a:r>
              <a:rPr lang="pt-BR" altLang="zh-CN" sz="2400">
                <a:solidFill>
                  <a:srgbClr val="422100"/>
                </a:solidFill>
                <a:ea typeface="宋体" charset="-122"/>
              </a:rPr>
              <a:t> – observam que o fato de alunos terem mantido um jornal na escola levou-os a refletirem sobre a sua relação com a leitura e a escrita.</a:t>
            </a:r>
            <a:endParaRPr lang="pt-BR" sz="2400">
              <a:solidFill>
                <a:srgbClr val="422100"/>
              </a:solidFill>
            </a:endParaRPr>
          </a:p>
          <a:p>
            <a:pPr>
              <a:lnSpc>
                <a:spcPct val="80000"/>
              </a:lnSpc>
            </a:pPr>
            <a:endParaRPr lang="pt-BR" sz="1600">
              <a:solidFill>
                <a:srgbClr val="4221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pt-BR" altLang="zh-CN" sz="3200" b="1">
                <a:ea typeface="宋体" charset="-122"/>
              </a:rPr>
              <a:t>Letramento/alfabetização e desempenho escolar – 6 artigos</a:t>
            </a:r>
            <a:endParaRPr lang="pt-BR" sz="3200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412875"/>
            <a:ext cx="7581900" cy="4824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0042"/>
                </a:solidFill>
                <a:ea typeface="宋体" charset="-122"/>
              </a:rPr>
              <a:t>Chacon (2003)</a:t>
            </a:r>
            <a:r>
              <a:rPr lang="pt-BR" altLang="zh-CN" sz="2400">
                <a:solidFill>
                  <a:srgbClr val="420042"/>
                </a:solidFill>
                <a:ea typeface="宋体" charset="-122"/>
              </a:rPr>
              <a:t> – notou, nesse estudo, que os alunos viam a escrita como parte de si mesmos, e, assim compunham seus textos da forma como falavam.  </a:t>
            </a: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0042"/>
                </a:solidFill>
                <a:ea typeface="宋体" charset="-122"/>
              </a:rPr>
              <a:t>Capovilla e Dias (2007)</a:t>
            </a:r>
            <a:r>
              <a:rPr lang="pt-BR" altLang="zh-CN" sz="2400">
                <a:solidFill>
                  <a:srgbClr val="420042"/>
                </a:solidFill>
                <a:ea typeface="宋体" charset="-122"/>
              </a:rPr>
              <a:t> - observaram que as estratégias de leitura de leitores iniciantes mudam da 1ª para a 4ª série. </a:t>
            </a:r>
            <a:endParaRPr lang="pt-BR" altLang="zh-CN" sz="2400" b="1">
              <a:solidFill>
                <a:srgbClr val="420042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0042"/>
                </a:solidFill>
                <a:ea typeface="宋体" charset="-122"/>
              </a:rPr>
              <a:t>Capovilla, Dias, e Montiel (2007)</a:t>
            </a:r>
            <a:r>
              <a:rPr lang="pt-BR" altLang="zh-CN" sz="2400">
                <a:solidFill>
                  <a:srgbClr val="420042"/>
                </a:solidFill>
                <a:ea typeface="宋体" charset="-122"/>
              </a:rPr>
              <a:t> – concluem que a consciência fonológica aumenta conforme as crianças progridem nas séries iniciais (1ª a 3ª séries)</a:t>
            </a:r>
            <a:endParaRPr lang="pt-BR" altLang="zh-CN" sz="2400" b="1">
              <a:solidFill>
                <a:srgbClr val="420042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0042"/>
                </a:solidFill>
                <a:ea typeface="宋体" charset="-122"/>
              </a:rPr>
              <a:t>Santos, Suehiro, e Oliveira (2004)</a:t>
            </a:r>
            <a:r>
              <a:rPr lang="pt-BR" altLang="zh-CN" sz="2400">
                <a:solidFill>
                  <a:srgbClr val="420042"/>
                </a:solidFill>
                <a:ea typeface="宋体" charset="-122"/>
              </a:rPr>
              <a:t> – acharam uma correlação positiva e significativa entre a compreensão escrita e o desempenho acadêmico de alunos universitários.</a:t>
            </a:r>
            <a:endParaRPr lang="pt-BR" altLang="zh-CN" sz="2400" b="1">
              <a:solidFill>
                <a:srgbClr val="420042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endParaRPr lang="pt-BR" sz="2400">
              <a:solidFill>
                <a:srgbClr val="42004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03350" y="1628775"/>
            <a:ext cx="7510463" cy="2952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0042"/>
                </a:solidFill>
                <a:ea typeface="宋体" charset="-122"/>
              </a:rPr>
              <a:t>Oliveira e Santos (2006)</a:t>
            </a:r>
            <a:r>
              <a:rPr lang="pt-BR" altLang="zh-CN" sz="2400">
                <a:solidFill>
                  <a:srgbClr val="420042"/>
                </a:solidFill>
                <a:ea typeface="宋体" charset="-122"/>
              </a:rPr>
              <a:t> – observaram, em uma universidade privada, que as mulheres tinham um melhor desempenho em compreensão escrita do que os homens. Assim como também tinham um melhor desempenho acadêmico. </a:t>
            </a:r>
            <a:endParaRPr lang="pt-BR" altLang="zh-CN" sz="2400" b="1">
              <a:solidFill>
                <a:srgbClr val="420042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0042"/>
                </a:solidFill>
                <a:ea typeface="宋体" charset="-122"/>
              </a:rPr>
              <a:t>Di Nucci (2003)</a:t>
            </a:r>
            <a:r>
              <a:rPr lang="pt-BR" altLang="zh-CN" sz="2400">
                <a:solidFill>
                  <a:srgbClr val="420042"/>
                </a:solidFill>
                <a:ea typeface="宋体" charset="-122"/>
              </a:rPr>
              <a:t> - conclui que o letramento promovido pela escola ainda é bastante associado a práticas escolares bem tradicionais (copiar do quadro, fazer anotações no caderno).</a:t>
            </a:r>
            <a:endParaRPr lang="pt-BR" sz="2400">
              <a:solidFill>
                <a:srgbClr val="42004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zh-CN" sz="3200" b="1">
                <a:ea typeface="宋体" charset="-122"/>
              </a:rPr>
              <a:t>Letramento e alfabetização na academia - 6 artigos</a:t>
            </a:r>
            <a:endParaRPr lang="pt-BR" sz="3200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28775"/>
            <a:ext cx="765333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zh-CN" sz="2400" b="1">
                <a:solidFill>
                  <a:srgbClr val="00004C"/>
                </a:solidFill>
                <a:ea typeface="宋体" charset="-122"/>
              </a:rPr>
              <a:t>Soares (2006)</a:t>
            </a:r>
            <a:r>
              <a:rPr lang="pt-BR" altLang="zh-CN" sz="2400">
                <a:solidFill>
                  <a:srgbClr val="00004C"/>
                </a:solidFill>
                <a:ea typeface="宋体" charset="-122"/>
              </a:rPr>
              <a:t> – observa que apenas nos últimos 40 anos se começou a pesquisar alfabetização e, historicamente, isso realmente é pouco tempo para termos respostas mais concretas. </a:t>
            </a:r>
            <a:endParaRPr lang="pt-BR" altLang="zh-CN" sz="2400" b="1">
              <a:solidFill>
                <a:srgbClr val="00004C"/>
              </a:solidFill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pt-BR" altLang="zh-CN" sz="2400" b="1">
                <a:solidFill>
                  <a:srgbClr val="00004C"/>
                </a:solidFill>
                <a:ea typeface="宋体" charset="-122"/>
              </a:rPr>
              <a:t>Trindade (2007)</a:t>
            </a:r>
            <a:r>
              <a:rPr lang="pt-BR" altLang="zh-CN" sz="2400">
                <a:solidFill>
                  <a:srgbClr val="00004C"/>
                </a:solidFill>
                <a:ea typeface="宋体" charset="-122"/>
              </a:rPr>
              <a:t> – mapeou os estudos sobre letramento e alfabetização conduzidos por seu grupo de pesquisa na UFRGS e concluiu que tal investigação foi benéfica para a reflexão do grupo acerca dos seus próprios discursos sobre letramento e alfabetização.</a:t>
            </a:r>
            <a:endParaRPr lang="pt-BR" altLang="zh-CN" sz="2400" b="1">
              <a:solidFill>
                <a:srgbClr val="00004C"/>
              </a:solidFill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pt-BR" altLang="zh-CN" sz="2400" b="1">
                <a:solidFill>
                  <a:srgbClr val="00004C"/>
                </a:solidFill>
                <a:ea typeface="宋体" charset="-122"/>
              </a:rPr>
              <a:t>Trindade, Itaqui, e Costa (2007)</a:t>
            </a:r>
            <a:r>
              <a:rPr lang="pt-BR" altLang="zh-CN" sz="2400">
                <a:solidFill>
                  <a:srgbClr val="00004C"/>
                </a:solidFill>
                <a:ea typeface="宋体" charset="-122"/>
              </a:rPr>
              <a:t> - expandiram esse trabalho inicial para incluir as pesquisas feitas em todas as universidades do RS. </a:t>
            </a:r>
            <a:endParaRPr lang="pt-BR" altLang="zh-CN" sz="2400" b="1">
              <a:solidFill>
                <a:srgbClr val="00004C"/>
              </a:solidFill>
              <a:ea typeface="宋体" charset="-122"/>
            </a:endParaRPr>
          </a:p>
          <a:p>
            <a:pPr>
              <a:lnSpc>
                <a:spcPct val="90000"/>
              </a:lnSpc>
            </a:pPr>
            <a:endParaRPr lang="pt-BR" sz="2400">
              <a:solidFill>
                <a:srgbClr val="00004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1557338"/>
            <a:ext cx="7437438" cy="3887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004C"/>
                </a:solidFill>
                <a:ea typeface="宋体" charset="-122"/>
              </a:rPr>
              <a:t>Pelandré (2007) -</a:t>
            </a:r>
            <a:r>
              <a:rPr lang="pt-BR" altLang="zh-CN" sz="2400">
                <a:solidFill>
                  <a:srgbClr val="00004C"/>
                </a:solidFill>
                <a:ea typeface="宋体" charset="-122"/>
              </a:rPr>
              <a:t> reporta uma entrevista com Maria Dionísio (Editora-chefe da  </a:t>
            </a:r>
            <a:r>
              <a:rPr lang="pt-BR" altLang="zh-CN" sz="2400" i="1">
                <a:solidFill>
                  <a:srgbClr val="00004C"/>
                </a:solidFill>
                <a:ea typeface="宋体" charset="-122"/>
              </a:rPr>
              <a:t>Revista Portuguesa de Educação) </a:t>
            </a:r>
            <a:r>
              <a:rPr lang="pt-BR" altLang="zh-CN" sz="2400">
                <a:solidFill>
                  <a:srgbClr val="00004C"/>
                </a:solidFill>
                <a:ea typeface="宋体" charset="-122"/>
              </a:rPr>
              <a:t>onde elas discutiram os limites dos termos alfabetização, letramento e </a:t>
            </a:r>
            <a:r>
              <a:rPr lang="pt-BR" altLang="zh-CN" sz="2400" i="1">
                <a:solidFill>
                  <a:srgbClr val="00004C"/>
                </a:solidFill>
                <a:ea typeface="宋体" charset="-122"/>
              </a:rPr>
              <a:t>literacia</a:t>
            </a:r>
            <a:r>
              <a:rPr lang="pt-BR" altLang="zh-CN" sz="2400">
                <a:solidFill>
                  <a:srgbClr val="00004C"/>
                </a:solidFill>
                <a:ea typeface="宋体" charset="-122"/>
              </a:rPr>
              <a:t>.</a:t>
            </a:r>
            <a:r>
              <a:rPr lang="pt-BR" altLang="zh-CN" sz="2400" i="1">
                <a:solidFill>
                  <a:srgbClr val="00004C"/>
                </a:solidFill>
                <a:ea typeface="宋体" charset="-122"/>
              </a:rPr>
              <a:t> </a:t>
            </a:r>
            <a:endParaRPr lang="pt-BR" altLang="zh-CN" sz="2400" b="1">
              <a:solidFill>
                <a:srgbClr val="00004C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004C"/>
                </a:solidFill>
                <a:ea typeface="宋体" charset="-122"/>
              </a:rPr>
              <a:t>Pelandré (2006)</a:t>
            </a:r>
            <a:r>
              <a:rPr lang="pt-BR" altLang="zh-CN" sz="2400">
                <a:solidFill>
                  <a:srgbClr val="00004C"/>
                </a:solidFill>
                <a:ea typeface="宋体" charset="-122"/>
              </a:rPr>
              <a:t> - enfatiza a importância de se discutir a relação entre letramento e aprendizado de língua portuguesa.  </a:t>
            </a:r>
            <a:endParaRPr lang="pt-BR" altLang="zh-CN" sz="2400" b="1">
              <a:solidFill>
                <a:srgbClr val="00004C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004C"/>
                </a:solidFill>
                <a:ea typeface="宋体" charset="-122"/>
              </a:rPr>
              <a:t>Maluf e Pagnez (2006)</a:t>
            </a:r>
            <a:r>
              <a:rPr lang="pt-BR" altLang="zh-CN" sz="2400">
                <a:solidFill>
                  <a:srgbClr val="00004C"/>
                </a:solidFill>
                <a:ea typeface="宋体" charset="-122"/>
              </a:rPr>
              <a:t> – apresentam uma revisão da literatura (de 1987 a 2005) sobre a relação entre as habilidades metalingüísticas e a aquisição da escrita.</a:t>
            </a:r>
            <a:endParaRPr lang="pt-BR" sz="2400">
              <a:solidFill>
                <a:srgbClr val="00004C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/>
          <a:lstStyle/>
          <a:p>
            <a:r>
              <a:rPr lang="pt-BR" altLang="zh-CN" sz="3200" b="1">
                <a:ea typeface="宋体" charset="-122"/>
              </a:rPr>
              <a:t>Alfabetizando/ promovendo o letramento – 3 artigos</a:t>
            </a:r>
            <a:r>
              <a:rPr lang="pt-BR" altLang="zh-CN" sz="4000">
                <a:ea typeface="宋体" charset="-122"/>
              </a:rPr>
              <a:t> </a:t>
            </a:r>
            <a:endParaRPr lang="pt-BR" sz="40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628775"/>
            <a:ext cx="7654925" cy="4060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2100"/>
                </a:solidFill>
                <a:ea typeface="宋体" charset="-122"/>
              </a:rPr>
              <a:t>Rojo (2006)</a:t>
            </a:r>
            <a:r>
              <a:rPr lang="pt-BR" altLang="zh-CN" sz="2400">
                <a:solidFill>
                  <a:srgbClr val="422100"/>
                </a:solidFill>
                <a:ea typeface="宋体" charset="-122"/>
              </a:rPr>
              <a:t> – analisa a prática de uma professora de 1ª série antes e depois de ter participado de um curso de formação de professores.  </a:t>
            </a:r>
            <a:endParaRPr lang="pt-BR" altLang="zh-CN" sz="2400" b="1">
              <a:solidFill>
                <a:srgbClr val="4221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2100"/>
                </a:solidFill>
                <a:ea typeface="宋体" charset="-122"/>
              </a:rPr>
              <a:t>Macedo e Mortimer (2005) -</a:t>
            </a:r>
            <a:r>
              <a:rPr lang="pt-BR" altLang="zh-CN" sz="2400">
                <a:solidFill>
                  <a:srgbClr val="422100"/>
                </a:solidFill>
                <a:ea typeface="宋体" charset="-122"/>
              </a:rPr>
              <a:t> observam como as intervenções de uma professora de 1ª série facilitaram a construção de um diálogo aberto entre ela e os alunos. </a:t>
            </a:r>
            <a:endParaRPr lang="pt-BR" altLang="zh-CN" sz="2400" b="1">
              <a:solidFill>
                <a:srgbClr val="4221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22100"/>
                </a:solidFill>
                <a:ea typeface="宋体" charset="-122"/>
              </a:rPr>
              <a:t>Menegolo, Cardoso, e Menegolo (2006)</a:t>
            </a:r>
            <a:r>
              <a:rPr lang="pt-BR" altLang="zh-CN" sz="2400">
                <a:solidFill>
                  <a:srgbClr val="422100"/>
                </a:solidFill>
                <a:ea typeface="宋体" charset="-122"/>
              </a:rPr>
              <a:t> – descobriram que, apesar de alguns educadores saberem (pelo menos em parte) das propostas governamentais para o ensino da leitura e escrita, nem todos se preocupavam em segui-las. </a:t>
            </a:r>
            <a:endParaRPr lang="pt-BR" sz="2400">
              <a:solidFill>
                <a:srgbClr val="4221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zh-CN" sz="4000" b="1">
                <a:ea typeface="宋体" charset="-122"/>
              </a:rPr>
              <a:t>Introdução</a:t>
            </a:r>
            <a:r>
              <a:rPr lang="pt-BR" altLang="zh-CN" sz="4000">
                <a:ea typeface="宋体" charset="-122"/>
              </a:rPr>
              <a:t/>
            </a:r>
            <a:br>
              <a:rPr lang="pt-BR" altLang="zh-CN" sz="4000">
                <a:ea typeface="宋体" charset="-122"/>
              </a:rPr>
            </a:br>
            <a:endParaRPr lang="pt-BR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125538"/>
            <a:ext cx="7667625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800" dirty="0">
                <a:solidFill>
                  <a:srgbClr val="00004C"/>
                </a:solidFill>
                <a:ea typeface="宋体" charset="-122"/>
              </a:rPr>
              <a:t>Projeto: investigar a relação entre letramento em língua materna, letramento em língua estrangeira, e aprendizado de língua estrangeira.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2800">
                <a:solidFill>
                  <a:srgbClr val="00004C"/>
                </a:solidFill>
                <a:ea typeface="宋体" charset="-122"/>
              </a:rPr>
              <a:t>   </a:t>
            </a:r>
            <a:endParaRPr lang="pt-BR" altLang="zh-CN" sz="2800" dirty="0">
              <a:solidFill>
                <a:srgbClr val="00004C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800" dirty="0">
                <a:solidFill>
                  <a:srgbClr val="00004C"/>
                </a:solidFill>
                <a:ea typeface="宋体" charset="-122"/>
              </a:rPr>
              <a:t>Objetivo: mapear e integrar o conhecimento gerado na área para se determinar quais são os pontos nos quais temos controvérsias e quais pontos já estão consolidados, assim como apontar os aspectos que ainda merecem um maior escrutínio.</a:t>
            </a:r>
            <a:r>
              <a:rPr lang="pt-BR" altLang="zh-CN" sz="2800" dirty="0">
                <a:ea typeface="宋体" charset="-122"/>
              </a:rPr>
              <a:t>  </a:t>
            </a:r>
          </a:p>
          <a:p>
            <a:pPr>
              <a:lnSpc>
                <a:spcPct val="80000"/>
              </a:lnSpc>
            </a:pPr>
            <a:endParaRPr lang="pt-BR" altLang="zh-CN" sz="2800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zh-CN" sz="3600" b="1">
                <a:ea typeface="宋体" charset="-122"/>
              </a:rPr>
              <a:t>Periféricos – 4 artigos</a:t>
            </a:r>
            <a:endParaRPr lang="pt-BR" sz="3600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28775"/>
            <a:ext cx="7653337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2200"/>
                </a:solidFill>
                <a:ea typeface="宋体" charset="-122"/>
              </a:rPr>
              <a:t>Chagas (2007)</a:t>
            </a: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 – analisa a importância da coesão e da coerência, e da relação entre as duas, na organização de textos escritos.</a:t>
            </a:r>
            <a:endParaRPr lang="pt-BR" altLang="zh-CN" sz="2400" b="1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2200"/>
                </a:solidFill>
                <a:ea typeface="宋体" charset="-122"/>
              </a:rPr>
              <a:t>Soares e Marinho (2004)</a:t>
            </a: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 – apresentam uma orientação de como os pais podem se engajar mais na educação dos seus filhos.</a:t>
            </a:r>
            <a:endParaRPr lang="pt-BR" altLang="zh-CN" sz="2400" b="1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002200"/>
                </a:solidFill>
                <a:ea typeface="宋体" charset="-122"/>
              </a:rPr>
              <a:t>Fleming (2004)</a:t>
            </a: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 – discute como a noção de letramento está relacionada com a competência no uso de tecnologias de informação e comunicação (TICs).</a:t>
            </a:r>
          </a:p>
          <a:p>
            <a:pPr>
              <a:lnSpc>
                <a:spcPct val="80000"/>
              </a:lnSpc>
            </a:pP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 </a:t>
            </a:r>
            <a:r>
              <a:rPr lang="pt-BR" altLang="zh-CN" sz="2400" b="1">
                <a:solidFill>
                  <a:srgbClr val="002200"/>
                </a:solidFill>
                <a:ea typeface="宋体" charset="-122"/>
              </a:rPr>
              <a:t>Demo (2007)</a:t>
            </a: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 - propõe uma expansão da nossa visão de alfabetização onde habilidades que envolvem o uso de novas tecnologias também sejam incorporadas. </a:t>
            </a:r>
            <a:endParaRPr lang="pt-BR" sz="2400">
              <a:solidFill>
                <a:srgbClr val="0022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zh-CN" b="1">
                <a:ea typeface="宋体" charset="-122"/>
              </a:rPr>
              <a:t>Conclusões</a:t>
            </a:r>
            <a:endParaRPr lang="pt-B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28775"/>
            <a:ext cx="765333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zh-CN" sz="2600">
                <a:solidFill>
                  <a:srgbClr val="460023"/>
                </a:solidFill>
                <a:ea typeface="宋体" charset="-122"/>
              </a:rPr>
              <a:t>Dificuldade em separar letramento de alfabetização.</a:t>
            </a:r>
          </a:p>
          <a:p>
            <a:pPr>
              <a:lnSpc>
                <a:spcPct val="90000"/>
              </a:lnSpc>
            </a:pPr>
            <a:r>
              <a:rPr lang="pt-BR" altLang="zh-CN" sz="2600">
                <a:solidFill>
                  <a:srgbClr val="460023"/>
                </a:solidFill>
                <a:ea typeface="宋体" charset="-122"/>
              </a:rPr>
              <a:t>Muito menos artigos na área de Letras/Lingüística (4) do que na de Educação. </a:t>
            </a:r>
          </a:p>
          <a:p>
            <a:pPr>
              <a:lnSpc>
                <a:spcPct val="90000"/>
              </a:lnSpc>
            </a:pPr>
            <a:r>
              <a:rPr lang="pt-BR" altLang="zh-CN" sz="2600">
                <a:solidFill>
                  <a:srgbClr val="460023"/>
                </a:solidFill>
                <a:ea typeface="宋体" charset="-122"/>
              </a:rPr>
              <a:t>Poucos estudos sobre letramento digital (em geral).</a:t>
            </a:r>
          </a:p>
          <a:p>
            <a:pPr>
              <a:lnSpc>
                <a:spcPct val="90000"/>
              </a:lnSpc>
            </a:pPr>
            <a:r>
              <a:rPr lang="pt-BR" altLang="zh-CN" sz="2600">
                <a:solidFill>
                  <a:srgbClr val="460023"/>
                </a:solidFill>
                <a:ea typeface="宋体" charset="-122"/>
              </a:rPr>
              <a:t>Estudos empíricos na sua maioria (30) e feitos com crianças (17). </a:t>
            </a:r>
          </a:p>
          <a:p>
            <a:pPr>
              <a:lnSpc>
                <a:spcPct val="90000"/>
              </a:lnSpc>
            </a:pPr>
            <a:r>
              <a:rPr lang="pt-BR" altLang="zh-CN" sz="2600">
                <a:solidFill>
                  <a:srgbClr val="460023"/>
                </a:solidFill>
                <a:ea typeface="宋体" charset="-122"/>
              </a:rPr>
              <a:t>Nenhum estudo investigou a relação entre letramento em língua materna e aprendizagem de segunda língua. </a:t>
            </a:r>
            <a:endParaRPr lang="pt-BR" sz="2600">
              <a:solidFill>
                <a:srgbClr val="460023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1628775"/>
            <a:ext cx="7508875" cy="3197225"/>
          </a:xfrm>
        </p:spPr>
        <p:txBody>
          <a:bodyPr/>
          <a:lstStyle/>
          <a:p>
            <a:pPr>
              <a:buFontTx/>
              <a:buNone/>
            </a:pPr>
            <a:r>
              <a:rPr lang="pt-BR"/>
              <a:t>   </a:t>
            </a:r>
            <a:r>
              <a:rPr lang="pt-BR" sz="2800" u="sng">
                <a:solidFill>
                  <a:srgbClr val="420042"/>
                </a:solidFill>
              </a:rPr>
              <a:t>Limitações</a:t>
            </a:r>
            <a:r>
              <a:rPr lang="pt-BR" sz="2800">
                <a:solidFill>
                  <a:srgbClr val="420042"/>
                </a:solidFill>
              </a:rPr>
              <a:t>: período curto e critérios de seleção dos estudos (excluídos: teses, dissertações, livros, periódicos de outras áreas e com outros indexes do </a:t>
            </a:r>
            <a:r>
              <a:rPr lang="pt-BR" sz="2800" i="1">
                <a:solidFill>
                  <a:srgbClr val="420042"/>
                </a:solidFill>
              </a:rPr>
              <a:t>Qualis</a:t>
            </a:r>
            <a:r>
              <a:rPr lang="pt-BR" sz="2800">
                <a:solidFill>
                  <a:srgbClr val="420042"/>
                </a:solidFill>
              </a:rPr>
              <a:t>, periódicos que não estão online no Portal da CAPES, artigos em outras línguas).</a:t>
            </a:r>
            <a:r>
              <a:rPr lang="pt-BR" sz="280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Referências</a:t>
            </a:r>
            <a:endParaRPr lang="pt-BR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412875"/>
            <a:ext cx="7508875" cy="47418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ARAÚJO E OLIVEIRA, J.B. (2005). Avaliação em Alfabetização. </a:t>
            </a:r>
            <a:r>
              <a:rPr lang="pt-BR" altLang="zh-CN" sz="1400" i="1">
                <a:ea typeface="宋体" charset="-122"/>
              </a:rPr>
              <a:t>Ensaio: Avaliação e Políticas Públicas em Educação, 13,</a:t>
            </a:r>
            <a:r>
              <a:rPr lang="pt-BR" altLang="zh-CN" sz="1400">
                <a:ea typeface="宋体" charset="-122"/>
              </a:rPr>
              <a:t> 375-382. </a:t>
            </a:r>
            <a:endParaRPr lang="en-US" altLang="zh-CN" sz="1400">
              <a:ea typeface="宋体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</a:rPr>
              <a:t>BIALYSTOK, E. (2007). Acquisition of literacy in bilingual children: a framework for research. </a:t>
            </a:r>
            <a:r>
              <a:rPr lang="en-US" altLang="zh-CN" sz="1400" i="1">
                <a:ea typeface="宋体" charset="-122"/>
              </a:rPr>
              <a:t>Language Learning, 57(Sup.1)</a:t>
            </a:r>
            <a:r>
              <a:rPr lang="en-US" altLang="zh-CN" sz="1400">
                <a:ea typeface="宋体" charset="-122"/>
              </a:rPr>
              <a:t>, 45-77.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</a:rPr>
              <a:t>BIALYSTOK, E. (2007). Bilingualism in development: language, literacy, and cognition. New York: Cambridge University Press.</a:t>
            </a:r>
            <a:endParaRPr lang="de-DE" altLang="zh-CN" sz="1400">
              <a:ea typeface="宋体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zh-CN" sz="1400">
                <a:ea typeface="宋体" charset="-122"/>
              </a:rPr>
              <a:t>BACHERT, C. M. &amp; MOURÃO, M. H. (2007). </a:t>
            </a:r>
            <a:r>
              <a:rPr lang="pt-BR" altLang="zh-CN" sz="1400">
                <a:ea typeface="宋体" charset="-122"/>
              </a:rPr>
              <a:t>A orientação de conduta por meio da leitura e discussão de textos. </a:t>
            </a:r>
            <a:r>
              <a:rPr lang="pt-BR" altLang="zh-CN" sz="1400" i="1">
                <a:ea typeface="宋体" charset="-122"/>
              </a:rPr>
              <a:t>Ciências &amp; Cognição, 11,</a:t>
            </a:r>
            <a:r>
              <a:rPr lang="pt-BR" altLang="zh-CN" sz="1400">
                <a:ea typeface="宋体" charset="-122"/>
              </a:rPr>
              <a:t> 110-119.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BARRERA, S. D. &amp; MALUF, M.R. (2004). Variação lingüística e alfabetização: um estudo com crianças da primeira série do ensino fundamental. </a:t>
            </a:r>
            <a:r>
              <a:rPr lang="pt-BR" altLang="zh-CN" sz="1400" i="1">
                <a:ea typeface="宋体" charset="-122"/>
              </a:rPr>
              <a:t>Psicologia Escolar e Educacional, 8 (1),</a:t>
            </a:r>
            <a:r>
              <a:rPr lang="pt-BR" altLang="zh-CN" sz="1400">
                <a:ea typeface="宋体" charset="-122"/>
              </a:rPr>
              <a:t> 35-46.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BUENO, S. B. &amp; STEINDEL, G. E. (2006) A biblioteca e a brinquedoteca: mediadores do livro, objeto prazeroso de saber e lazer no ambiente escolar. </a:t>
            </a:r>
            <a:r>
              <a:rPr lang="pt-BR" altLang="zh-CN" sz="1400" i="1">
                <a:ea typeface="宋体" charset="-122"/>
              </a:rPr>
              <a:t>Ciências &amp; Cognição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8,</a:t>
            </a:r>
            <a:r>
              <a:rPr lang="pt-BR" altLang="zh-CN" sz="1400">
                <a:ea typeface="宋体" charset="-122"/>
              </a:rPr>
              <a:t> 10-21.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CAPOVILLA, A. G. S. &amp; DIAS N. M. (2007). Desenvolvimento de estratégias de leitura no ensino fundamental e correlação com nota escolar. </a:t>
            </a:r>
            <a:r>
              <a:rPr lang="pt-BR" altLang="zh-CN" sz="1400" i="1">
                <a:ea typeface="宋体" charset="-122"/>
              </a:rPr>
              <a:t>Psicologia em Revista, 13 (20)</a:t>
            </a:r>
            <a:r>
              <a:rPr lang="pt-BR" altLang="zh-CN" sz="1400">
                <a:ea typeface="宋体" charset="-122"/>
              </a:rPr>
              <a:t>, 363-382.</a:t>
            </a:r>
            <a:endParaRPr lang="fr-FR" altLang="zh-CN" sz="1400">
              <a:ea typeface="宋体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r-FR" altLang="zh-CN" sz="1400">
                <a:ea typeface="宋体" charset="-122"/>
              </a:rPr>
              <a:t>CAPOVILLA, A. G. S., DIAS, N. M., AND MONTIEL, J. M. (2007). </a:t>
            </a:r>
            <a:r>
              <a:rPr lang="pt-BR" altLang="zh-CN" sz="1400">
                <a:ea typeface="宋体" charset="-122"/>
              </a:rPr>
              <a:t>Desenvolvimento dos componentes da consciência fonológica no ensino fundamental e correlação com nota escolar. </a:t>
            </a:r>
            <a:r>
              <a:rPr lang="pt-BR" altLang="zh-CN" sz="1400" i="1">
                <a:ea typeface="宋体" charset="-122"/>
              </a:rPr>
              <a:t>Psico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12 (1),</a:t>
            </a:r>
            <a:r>
              <a:rPr lang="pt-BR" altLang="zh-CN" sz="1400">
                <a:ea typeface="宋体" charset="-122"/>
              </a:rPr>
              <a:t> 55-64.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CAPOVILLA, A.G.S., CAPOVILLA, F.C., &amp;  SOARES, J.V.T. (2004). Consciência sintática no ensino fundamental: correlações com consciência fonológica, vocabulário, leitura e escrita. </a:t>
            </a:r>
            <a:r>
              <a:rPr lang="pt-BR" altLang="zh-CN" sz="1400" i="1">
                <a:ea typeface="宋体" charset="-122"/>
              </a:rPr>
              <a:t>Psico-USF, 9 (1),</a:t>
            </a:r>
            <a:r>
              <a:rPr lang="pt-BR" altLang="zh-CN" sz="1400">
                <a:ea typeface="宋体" charset="-122"/>
              </a:rPr>
              <a:t> 39-47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CHACON, L. (2003). Oralidade e letramento na construção da pontuação. </a:t>
            </a:r>
            <a:r>
              <a:rPr lang="pt-BR" altLang="zh-CN" sz="1400" i="1">
                <a:ea typeface="宋体" charset="-122"/>
              </a:rPr>
              <a:t>Letras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61,</a:t>
            </a:r>
            <a:r>
              <a:rPr lang="pt-BR" altLang="zh-CN" sz="1400">
                <a:ea typeface="宋体" charset="-122"/>
              </a:rPr>
              <a:t> </a:t>
            </a:r>
            <a:r>
              <a:rPr lang="pt-BR" altLang="zh-CN" sz="1400" i="1">
                <a:ea typeface="宋体" charset="-122"/>
              </a:rPr>
              <a:t>especial</a:t>
            </a:r>
            <a:r>
              <a:rPr lang="pt-BR" altLang="zh-CN" sz="1400">
                <a:ea typeface="宋体" charset="-122"/>
              </a:rPr>
              <a:t>, 97-122. 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03350" y="1412875"/>
            <a:ext cx="7581900" cy="48244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CHAGAS, C. E. C. (2007). Cognição e texto: a coesão e a coerência textuais. </a:t>
            </a:r>
            <a:r>
              <a:rPr lang="en-US" altLang="zh-CN" sz="1400" i="1">
                <a:ea typeface="宋体" charset="-122"/>
              </a:rPr>
              <a:t>Ciências &amp; Cognição, 12, </a:t>
            </a:r>
            <a:r>
              <a:rPr lang="en-US" altLang="zh-CN" sz="1400">
                <a:ea typeface="宋体" charset="-122"/>
              </a:rPr>
              <a:t>214- 218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</a:rPr>
              <a:t>COLLIER, V. (1989). How Long? A synthesis of research on academic achievement in second language. </a:t>
            </a:r>
            <a:r>
              <a:rPr lang="en-US" altLang="zh-CN" sz="1400" i="1">
                <a:ea typeface="宋体" charset="-122"/>
              </a:rPr>
              <a:t>TESOL Quarterly</a:t>
            </a:r>
            <a:r>
              <a:rPr lang="en-US" altLang="zh-CN" sz="1400">
                <a:ea typeface="宋体" charset="-122"/>
              </a:rPr>
              <a:t>, 23, 509-531.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</a:rPr>
              <a:t>COOPER, H. (2003). Editorial. </a:t>
            </a:r>
            <a:r>
              <a:rPr lang="en-US" altLang="zh-CN" sz="1400" i="1">
                <a:ea typeface="宋体" charset="-122"/>
              </a:rPr>
              <a:t>Psychological Bulletin, </a:t>
            </a:r>
            <a:r>
              <a:rPr lang="en-US" altLang="zh-CN" sz="1400">
                <a:ea typeface="宋体" charset="-122"/>
              </a:rPr>
              <a:t>129, 3-9.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</a:rPr>
              <a:t>COOPER, H., &amp; HEDGES, L. V. (1994). </a:t>
            </a:r>
            <a:r>
              <a:rPr lang="en-US" altLang="zh-CN" sz="1400" i="1">
                <a:ea typeface="宋体" charset="-122"/>
              </a:rPr>
              <a:t>Handbook of research synthesis. </a:t>
            </a:r>
            <a:r>
              <a:rPr lang="en-US" altLang="zh-CN" sz="1400">
                <a:ea typeface="宋体" charset="-122"/>
              </a:rPr>
              <a:t>New York: Russell Sage Foundation.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TRINDADE, I. M. F., ITAQUI E. R., &amp; COSTA, L. S. (2007).  As pesquisas de alfabetização e alfabetismo/letramento em foco</a:t>
            </a:r>
            <a:r>
              <a:rPr lang="pt-BR" altLang="zh-CN" sz="1400" i="1">
                <a:ea typeface="宋体" charset="-122"/>
              </a:rPr>
              <a:t>.  </a:t>
            </a:r>
            <a:r>
              <a:rPr lang="pt-BR" altLang="zh-CN" sz="1400">
                <a:ea typeface="宋体" charset="-122"/>
              </a:rPr>
              <a:t>Anais do 16º COLE.</a:t>
            </a:r>
            <a:endParaRPr lang="en-US" altLang="zh-CN" sz="1400">
              <a:ea typeface="宋体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</a:rPr>
              <a:t>CUMMINS, J. (1981). The role of primary language development in promoting educational success for language minority students. In California State Department of Education (Ed.), Schooling and language minority students: A theoretical framework (pp. 3-49). Los Angeles: National Dissemination and Assessment Center.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</a:rPr>
              <a:t>CUMMINS, J. (1986). Empowering minority students: a framework for intervention. </a:t>
            </a:r>
            <a:r>
              <a:rPr lang="pt-BR" altLang="zh-CN" sz="1400" i="1">
                <a:ea typeface="宋体" charset="-122"/>
              </a:rPr>
              <a:t>Harvard Educational Review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56</a:t>
            </a:r>
            <a:r>
              <a:rPr lang="pt-BR" altLang="zh-CN" sz="1400">
                <a:ea typeface="宋体" charset="-122"/>
              </a:rPr>
              <a:t>, 18-36.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CUMMINS, J. (1991). </a:t>
            </a:r>
            <a:r>
              <a:rPr lang="en-US" altLang="zh-CN" sz="1400">
                <a:ea typeface="宋体" charset="-122"/>
              </a:rPr>
              <a:t>Conversational and academic language proficiency in bilingual contexts. In J.H.Hulstjn and J. F. Malter (eds.), </a:t>
            </a:r>
            <a:r>
              <a:rPr lang="en-US" altLang="zh-CN" sz="1400" i="1">
                <a:ea typeface="宋体" charset="-122"/>
              </a:rPr>
              <a:t>Reading in two languages: AILA review</a:t>
            </a:r>
            <a:r>
              <a:rPr lang="en-US" altLang="zh-CN" sz="1400">
                <a:ea typeface="宋体" charset="-122"/>
              </a:rPr>
              <a:t>, 8, 75-89.</a:t>
            </a:r>
            <a:endParaRPr lang="pt-BR" altLang="zh-CN" sz="1400">
              <a:ea typeface="宋体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DEMO, P. (2007). Alfabetizações: desafios da nova mídia. </a:t>
            </a:r>
            <a:r>
              <a:rPr lang="pt-BR" altLang="zh-CN" sz="1400" i="1">
                <a:ea typeface="宋体" charset="-122"/>
              </a:rPr>
              <a:t>Ensaio: Avaliação e Políticas Públicas em Educação,57,</a:t>
            </a:r>
            <a:r>
              <a:rPr lang="pt-BR" altLang="zh-CN" sz="1400">
                <a:ea typeface="宋体" charset="-122"/>
              </a:rPr>
              <a:t> 543-564.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DI NUCCI, E. P. (2003). O letramento escolar de jovens do ensino médio. </a:t>
            </a:r>
            <a:r>
              <a:rPr lang="pt-BR" altLang="zh-CN" sz="1400" i="1">
                <a:ea typeface="宋体" charset="-122"/>
              </a:rPr>
              <a:t>Psicologia Escolar e Educacional, 7 (2),</a:t>
            </a:r>
            <a:r>
              <a:rPr lang="pt-BR" altLang="zh-CN" sz="1400">
                <a:ea typeface="宋体" charset="-122"/>
              </a:rPr>
              <a:t> 129-134.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DIAS, N.M. (2006). Alfabetização Fônica Computadorizada: Usando o Computador para Desenvolver Habilidades Fônicas e Metafonológicas. </a:t>
            </a:r>
            <a:r>
              <a:rPr lang="pt-BR" altLang="zh-CN" sz="1400" i="1">
                <a:ea typeface="宋体" charset="-122"/>
              </a:rPr>
              <a:t>Revista Semestral da Associação Brasileira de Psicologia Escolar e Educacional (ABRAPEE), 10 (1),</a:t>
            </a:r>
            <a:r>
              <a:rPr lang="pt-BR" altLang="zh-CN" sz="1400">
                <a:ea typeface="宋体" charset="-122"/>
              </a:rPr>
              <a:t> 149-152.</a:t>
            </a:r>
            <a:endParaRPr lang="en-US" altLang="zh-CN" sz="1400">
              <a:ea typeface="宋体" charset="-122"/>
            </a:endParaRPr>
          </a:p>
          <a:p>
            <a:pPr>
              <a:lnSpc>
                <a:spcPct val="80000"/>
              </a:lnSpc>
            </a:pPr>
            <a:endParaRPr lang="pt-BR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1341438"/>
            <a:ext cx="7437438" cy="47418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</a:rPr>
              <a:t>FLEMING, D. (2004). A ICT ‘Literacy’ Revisited: or What the Literate Citizen Really Needs to Know. </a:t>
            </a:r>
            <a:r>
              <a:rPr lang="en-US" altLang="zh-CN" sz="1400" i="1">
                <a:ea typeface="宋体" charset="-122"/>
              </a:rPr>
              <a:t>Contemporânea</a:t>
            </a:r>
            <a:r>
              <a:rPr lang="en-US" altLang="zh-CN" sz="1400">
                <a:ea typeface="宋体" charset="-122"/>
              </a:rPr>
              <a:t>, </a:t>
            </a:r>
            <a:r>
              <a:rPr lang="en-US" altLang="zh-CN" sz="1400" i="1">
                <a:ea typeface="宋体" charset="-122"/>
              </a:rPr>
              <a:t>2 (2),</a:t>
            </a:r>
            <a:r>
              <a:rPr lang="en-US" altLang="zh-CN" sz="1400">
                <a:ea typeface="宋体" charset="-122"/>
              </a:rPr>
              <a:t> 45-73.</a:t>
            </a:r>
            <a:endParaRPr lang="pt-BR" altLang="zh-CN" sz="1400">
              <a:ea typeface="宋体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FRADE, I.C.A.S. (2007). Métodos de alfabetização, métodos de ensino e conteúdos da alfabetização: perspectivas históricas e desafios atuais. </a:t>
            </a:r>
            <a:r>
              <a:rPr lang="pt-BR" altLang="zh-CN" sz="1400" i="1">
                <a:ea typeface="宋体" charset="-122"/>
              </a:rPr>
              <a:t>Educação UFSM, 32 (1</a:t>
            </a:r>
            <a:r>
              <a:rPr lang="pt-BR" altLang="zh-CN" sz="1400">
                <a:ea typeface="宋体" charset="-122"/>
              </a:rPr>
              <a:t>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FRANCHETTO, B. (2008). A guerra dos alfabetos: os povos indígenas na fronteira entre o oral e o escrito. </a:t>
            </a:r>
            <a:r>
              <a:rPr lang="pt-BR" altLang="zh-CN" sz="1400" i="1">
                <a:ea typeface="宋体" charset="-122"/>
              </a:rPr>
              <a:t>Mana, 4 (1),</a:t>
            </a:r>
            <a:r>
              <a:rPr lang="pt-BR" altLang="zh-CN" sz="1400">
                <a:ea typeface="宋体" charset="-122"/>
              </a:rPr>
              <a:t> 31-59. </a:t>
            </a:r>
            <a:endParaRPr lang="en-US" altLang="zh-CN" sz="1400">
              <a:ea typeface="宋体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</a:rPr>
              <a:t>FRANCIS, N. (1999). Bilingualism, writing, and metalinguistic awareness: oral-literate interactions between first and second languages. </a:t>
            </a:r>
            <a:r>
              <a:rPr lang="en-US" altLang="zh-CN" sz="1400" i="1">
                <a:ea typeface="宋体" charset="-122"/>
              </a:rPr>
              <a:t>Applied Psycholinguistics</a:t>
            </a:r>
            <a:r>
              <a:rPr lang="en-US" altLang="zh-CN" sz="1400">
                <a:ea typeface="宋体" charset="-122"/>
              </a:rPr>
              <a:t>, </a:t>
            </a:r>
            <a:r>
              <a:rPr lang="en-US" altLang="zh-CN" sz="1400" i="1">
                <a:ea typeface="宋体" charset="-122"/>
              </a:rPr>
              <a:t>20</a:t>
            </a:r>
            <a:r>
              <a:rPr lang="en-US" altLang="zh-CN" sz="1400">
                <a:ea typeface="宋体" charset="-122"/>
              </a:rPr>
              <a:t>, 533-561.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</a:rPr>
              <a:t>GONCZ, L., &amp; KODZOPELJIC, J. (1991). Exposure to two languages in the preschool period: Metalinguistic development and the acquisition of reading. </a:t>
            </a:r>
            <a:r>
              <a:rPr lang="en-US" altLang="zh-CN" sz="1400" i="1">
                <a:ea typeface="宋体" charset="-122"/>
              </a:rPr>
              <a:t>Journal of Multilingual and Multicultural</a:t>
            </a:r>
            <a:r>
              <a:rPr lang="en-US" altLang="zh-CN" sz="1400">
                <a:ea typeface="宋体" charset="-122"/>
              </a:rPr>
              <a:t> </a:t>
            </a:r>
            <a:r>
              <a:rPr lang="en-US" altLang="zh-CN" sz="1400" i="1">
                <a:ea typeface="宋体" charset="-122"/>
              </a:rPr>
              <a:t>Development, 12, </a:t>
            </a:r>
            <a:r>
              <a:rPr lang="en-US" altLang="zh-CN" sz="1400">
                <a:ea typeface="宋体" charset="-122"/>
              </a:rPr>
              <a:t>137–163.</a:t>
            </a:r>
            <a:endParaRPr lang="pt-BR" altLang="zh-CN" sz="1400">
              <a:ea typeface="宋体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GUARINELLO, A.C., BERBERIAN, A.P., SANTANA, A.P., MASSI, G.A., RIVABEM, K.D., JACOB, L.C.B., &amp; MACHADO, M.L.C.A. (2006). Dificuldades de aprendizagem da escrita: uma análise de acompanhamentos clínicos dessa modalidade de linguagem. </a:t>
            </a:r>
            <a:r>
              <a:rPr lang="pt-BR" altLang="zh-CN" sz="1400" i="1">
                <a:ea typeface="宋体" charset="-122"/>
              </a:rPr>
              <a:t>Revista Letras, 70,</a:t>
            </a:r>
            <a:r>
              <a:rPr lang="pt-BR" altLang="zh-CN" sz="1400">
                <a:ea typeface="宋体" charset="-122"/>
              </a:rPr>
              <a:t> 247-266.</a:t>
            </a:r>
            <a:endParaRPr lang="it-IT" altLang="zh-CN" sz="1400">
              <a:ea typeface="宋体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zh-CN" sz="1400">
                <a:ea typeface="宋体" charset="-122"/>
              </a:rPr>
              <a:t>GUIDETTI, A. A., &amp; MARTINELLI, S. C. (2007). </a:t>
            </a:r>
            <a:r>
              <a:rPr lang="pt-BR" altLang="zh-CN" sz="1400">
                <a:ea typeface="宋体" charset="-122"/>
              </a:rPr>
              <a:t>Compreensão em leitura e desempenho em escrita de crianças do ensino fundamental. </a:t>
            </a:r>
            <a:r>
              <a:rPr lang="pt-BR" altLang="zh-CN" sz="1400" i="1">
                <a:ea typeface="宋体" charset="-122"/>
              </a:rPr>
              <a:t>PSIC, 8 (2),</a:t>
            </a:r>
            <a:r>
              <a:rPr lang="pt-BR" altLang="zh-CN" sz="1400">
                <a:ea typeface="宋体" charset="-122"/>
              </a:rPr>
              <a:t>175-184.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LEITE, S. A. S. (2006). O processo de alfabetização escolar: revendo algumas questões. </a:t>
            </a:r>
            <a:r>
              <a:rPr lang="pt-BR" altLang="zh-CN" sz="1400" i="1">
                <a:ea typeface="宋体" charset="-122"/>
              </a:rPr>
              <a:t>Perspectiva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24 (2),</a:t>
            </a:r>
            <a:r>
              <a:rPr lang="pt-BR" altLang="zh-CN" sz="1400">
                <a:ea typeface="宋体" charset="-122"/>
              </a:rPr>
              <a:t> 449-474.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MACEDO, M. S. A. N., &amp; MORTIMER, E. F. (2005). Interações nas práticas de letramento em sala de aula: o trabalho com projetos no primeiro ciclo. </a:t>
            </a:r>
            <a:r>
              <a:rPr lang="pt-BR" altLang="zh-CN" sz="1400" i="1">
                <a:ea typeface="宋体" charset="-122"/>
              </a:rPr>
              <a:t>Perspectiva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23 (01),</a:t>
            </a:r>
            <a:r>
              <a:rPr lang="pt-BR" altLang="zh-CN" sz="1400">
                <a:ea typeface="宋体" charset="-122"/>
              </a:rPr>
              <a:t> 131-152.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MALUF, M.R., ZANELLA, M.S., &amp; PAGNEZ, K.S.M.M. (2006). Habilidades metalingüísticas e linguagem escrita nas pesquisas brasileiras. </a:t>
            </a:r>
            <a:r>
              <a:rPr lang="pt-BR" altLang="zh-CN" sz="1400" i="1">
                <a:ea typeface="宋体" charset="-122"/>
              </a:rPr>
              <a:t>Boletim de psicologia, 124,</a:t>
            </a:r>
            <a:r>
              <a:rPr lang="pt-BR" altLang="zh-CN" sz="1400">
                <a:ea typeface="宋体" charset="-122"/>
              </a:rPr>
              <a:t> 67-92.</a:t>
            </a:r>
            <a:endParaRPr lang="it-IT" altLang="zh-CN" sz="1400">
              <a:ea typeface="宋体" charset="-122"/>
            </a:endParaRPr>
          </a:p>
          <a:p>
            <a:pPr>
              <a:lnSpc>
                <a:spcPct val="80000"/>
              </a:lnSpc>
            </a:pPr>
            <a:endParaRPr lang="pt-BR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700213"/>
            <a:ext cx="7654925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zh-CN" sz="1400">
                <a:ea typeface="宋体" charset="-122"/>
              </a:rPr>
              <a:t>MASSI, G.A., &amp; GREGOLIN, R. (2005). </a:t>
            </a:r>
            <a:r>
              <a:rPr lang="pt-BR" altLang="zh-CN" sz="1400">
                <a:ea typeface="宋体" charset="-122"/>
              </a:rPr>
              <a:t>Reflexões sobre o processo de aquisição da escrita e a dislexia. </a:t>
            </a:r>
            <a:r>
              <a:rPr lang="pt-BR" altLang="zh-CN" sz="1400" i="1">
                <a:ea typeface="宋体" charset="-122"/>
              </a:rPr>
              <a:t>Revista Letras, 65,</a:t>
            </a:r>
            <a:r>
              <a:rPr lang="pt-BR" altLang="zh-CN" sz="1400">
                <a:ea typeface="宋体" charset="-122"/>
              </a:rPr>
              <a:t> 153-171.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MENEGOLO, E.D.C.W., CARDOSO, C.J., &amp; MENEGOLO, L.W. (2006). O uso da história oral como instrumento de pesquisa sobre o ensino da produção textual. </a:t>
            </a:r>
            <a:r>
              <a:rPr lang="pt-BR" altLang="zh-CN" sz="1400" i="1">
                <a:ea typeface="宋体" charset="-122"/>
              </a:rPr>
              <a:t>Ciências &amp; Cognição, 9,</a:t>
            </a:r>
            <a:r>
              <a:rPr lang="pt-BR" altLang="zh-CN" sz="1400">
                <a:ea typeface="宋体" charset="-122"/>
              </a:rPr>
              <a:t> 2-13.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MOTA, M.E. (2007). Algumas considerações sobre o letramento e o desenvolvimento metalingüístico e suas implicações educacionais. </a:t>
            </a:r>
            <a:r>
              <a:rPr lang="pt-BR" altLang="zh-CN" sz="1400" i="1">
                <a:ea typeface="宋体" charset="-122"/>
              </a:rPr>
              <a:t>Estudos e pesquisas em psicologia, 7 (3),</a:t>
            </a:r>
            <a:r>
              <a:rPr lang="pt-BR" altLang="zh-CN" sz="1400">
                <a:ea typeface="宋体" charset="-122"/>
              </a:rPr>
              <a:t> 118-130.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MOTA, M.M.E.P., &amp; CASTRO, N.R. (2007). Alfabetização e consciência metalingüística: um estudo com adultos não alfabetizados. </a:t>
            </a:r>
            <a:r>
              <a:rPr lang="pt-BR" altLang="zh-CN" sz="1400" i="1">
                <a:ea typeface="宋体" charset="-122"/>
              </a:rPr>
              <a:t>Estudos de Psicologia, 24(2),</a:t>
            </a:r>
            <a:r>
              <a:rPr lang="pt-BR" altLang="zh-CN" sz="1400">
                <a:ea typeface="宋体" charset="-122"/>
              </a:rPr>
              <a:t> 169-179.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OLIVEIRA, K. L. , &amp; SANTOS, A. A. (2006). Compreensão de textos e desempenho acadêmico. </a:t>
            </a:r>
            <a:r>
              <a:rPr lang="pt-BR" altLang="zh-CN" sz="1400" i="1">
                <a:ea typeface="宋体" charset="-122"/>
              </a:rPr>
              <a:t>PSIC, 7 (1),</a:t>
            </a:r>
            <a:r>
              <a:rPr lang="pt-BR" altLang="zh-CN" sz="1400">
                <a:ea typeface="宋体" charset="-122"/>
              </a:rPr>
              <a:t> 19-27.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NORRIS, J. &amp; ORTEGA, L. (2006). Synthesizing research on language learning and teaching. Philadelphia: John Benjamins.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OLIVEIRA, R.A.M., &amp; OLIVEIRA, K.L. (2007). Leitura e condições de estudo em universitários ingressantes. </a:t>
            </a:r>
            <a:r>
              <a:rPr lang="pt-BR" altLang="zh-CN" sz="1400" i="1">
                <a:ea typeface="宋体" charset="-122"/>
              </a:rPr>
              <a:t>PSIC - Revista de Psicologia, 8 (1),</a:t>
            </a:r>
            <a:r>
              <a:rPr lang="pt-BR" altLang="zh-CN" sz="1400">
                <a:ea typeface="宋体" charset="-122"/>
              </a:rPr>
              <a:t> 51-59.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OLSON, D. (1999). Literacy. </a:t>
            </a:r>
            <a:r>
              <a:rPr lang="en-US" altLang="zh-CN" sz="1400">
                <a:ea typeface="宋体" charset="-122"/>
              </a:rPr>
              <a:t>In R.A. Wilson &amp; F. Keil (Eds.), </a:t>
            </a:r>
            <a:r>
              <a:rPr lang="en-US" altLang="zh-CN" sz="1400" i="1">
                <a:ea typeface="宋体" charset="-122"/>
              </a:rPr>
              <a:t>The MIT Encyclopedia of the Cognitive Sciences</a:t>
            </a:r>
            <a:r>
              <a:rPr lang="en-US" altLang="zh-CN" sz="1400">
                <a:ea typeface="宋体" charset="-122"/>
              </a:rPr>
              <a:t>, p. 481-482. Cambridge, MA/London, England: The MIT Press.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PAULUK, M. (2004). Um novo olhar sobre a escrita: a contribuição das ciências cognitivas e da semiótica para o desenvolvimento de uma </a:t>
            </a:r>
            <a:r>
              <a:rPr lang="pt-BR" altLang="zh-CN" sz="1400" i="1">
                <a:ea typeface="宋体" charset="-122"/>
              </a:rPr>
              <a:t>ciência da escrita. Ciências &amp; Cognição, 02,</a:t>
            </a:r>
            <a:r>
              <a:rPr lang="pt-BR" altLang="zh-CN" sz="1400">
                <a:ea typeface="宋体" charset="-122"/>
              </a:rPr>
              <a:t> 02-10.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PELANDRÉ, N. L. (2006). Ensino da Língua e Alfabetização: diálogos com a formação docente. </a:t>
            </a:r>
            <a:r>
              <a:rPr lang="pt-BR" altLang="zh-CN" sz="1400" i="1">
                <a:ea typeface="宋体" charset="-122"/>
              </a:rPr>
              <a:t>Perspectiva, 24 (2),</a:t>
            </a:r>
            <a:r>
              <a:rPr lang="pt-BR" altLang="zh-CN" sz="1400">
                <a:ea typeface="宋体" charset="-122"/>
              </a:rPr>
              <a:t> 383-391. </a:t>
            </a:r>
          </a:p>
          <a:p>
            <a:pPr>
              <a:lnSpc>
                <a:spcPct val="80000"/>
              </a:lnSpc>
            </a:pPr>
            <a:endParaRPr lang="pt-BR" altLang="zh-CN" sz="1400">
              <a:ea typeface="宋体" charset="-122"/>
            </a:endParaRPr>
          </a:p>
          <a:p>
            <a:pPr>
              <a:lnSpc>
                <a:spcPct val="80000"/>
              </a:lnSpc>
            </a:pPr>
            <a:endParaRPr lang="pt-BR" sz="1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03350" y="1412875"/>
            <a:ext cx="7510463" cy="46704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PELANDRÉ, N. L. (2007). Educação e os estudos atuais sobre letramento (entrevista com Maria Dionísio). </a:t>
            </a:r>
            <a:r>
              <a:rPr lang="pt-BR" altLang="zh-CN" sz="1400" i="1">
                <a:ea typeface="宋体" charset="-122"/>
              </a:rPr>
              <a:t>Perspectiva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25 (1),</a:t>
            </a:r>
            <a:r>
              <a:rPr lang="pt-BR" altLang="zh-CN" sz="1400">
                <a:ea typeface="宋体" charset="-122"/>
              </a:rPr>
              <a:t> 209-224.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PINTO, M.G.L.C. (2006). Do “era uma vez...” aos textos dos manuais escolares: um espaço de linguagem vivida num processo interactivo sujeito ao ritmo de cada criança. </a:t>
            </a:r>
            <a:r>
              <a:rPr lang="pt-BR" altLang="zh-CN" sz="1400" i="1">
                <a:ea typeface="宋体" charset="-122"/>
              </a:rPr>
              <a:t>Perspectiva, 24 (2),</a:t>
            </a:r>
            <a:r>
              <a:rPr lang="pt-BR" altLang="zh-CN" sz="1400">
                <a:ea typeface="宋体" charset="-122"/>
              </a:rPr>
              <a:t> 597-622.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RODRIGUEZ, S. M. (2005). Leitoras com coração: usos de leitura dos romances sentimentais de massa. </a:t>
            </a:r>
            <a:r>
              <a:rPr lang="pt-BR" altLang="zh-CN" sz="1400" i="1">
                <a:ea typeface="宋体" charset="-122"/>
              </a:rPr>
              <a:t>Letras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65,</a:t>
            </a:r>
            <a:r>
              <a:rPr lang="pt-BR" altLang="zh-CN" sz="1400">
                <a:ea typeface="宋体" charset="-122"/>
              </a:rPr>
              <a:t> 23-37.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ROJO, R. (2006). Alfabetização e letramento: sedimentação de práticas e (des)articulação de objetos de ensino.</a:t>
            </a:r>
            <a:r>
              <a:rPr lang="pt-BR" altLang="zh-CN" sz="1400" i="1">
                <a:ea typeface="宋体" charset="-122"/>
              </a:rPr>
              <a:t> Perspectiva,</a:t>
            </a:r>
            <a:r>
              <a:rPr lang="pt-BR" altLang="zh-CN" sz="1400">
                <a:ea typeface="宋体" charset="-122"/>
              </a:rPr>
              <a:t> </a:t>
            </a:r>
            <a:r>
              <a:rPr lang="pt-BR" altLang="zh-CN" sz="1400" i="1">
                <a:ea typeface="宋体" charset="-122"/>
              </a:rPr>
              <a:t>24 (2)</a:t>
            </a:r>
            <a:r>
              <a:rPr lang="pt-BR" altLang="zh-CN" sz="1400">
                <a:ea typeface="宋体" charset="-122"/>
              </a:rPr>
              <a:t>, 569-596.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SANTOS, A. A., SUEHIRO, A. C. B., &amp; OLIVEIRA, K. L. (2004). Habilidades em compreensão da leitura: um estudo com alunos de psicologia. </a:t>
            </a:r>
            <a:r>
              <a:rPr lang="pt-BR" altLang="zh-CN" sz="1400" i="1">
                <a:ea typeface="宋体" charset="-122"/>
              </a:rPr>
              <a:t>Estudos de Psicologia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21 (2),</a:t>
            </a:r>
            <a:r>
              <a:rPr lang="pt-BR" altLang="zh-CN" sz="1400">
                <a:ea typeface="宋体" charset="-122"/>
              </a:rPr>
              <a:t> 29-41.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SILVA, L. L. M., &amp; OLIVEIRA, A. C. (2004). Buscando formas de ler e de escrever: um trabalho em parceria "universidade-escola pública. </a:t>
            </a:r>
            <a:r>
              <a:rPr lang="pt-BR" altLang="zh-CN" sz="1400" i="1">
                <a:ea typeface="宋体" charset="-122"/>
              </a:rPr>
              <a:t>Pro-Posições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15 (2),</a:t>
            </a:r>
            <a:r>
              <a:rPr lang="pt-BR" altLang="zh-CN" sz="1400">
                <a:ea typeface="宋体" charset="-122"/>
              </a:rPr>
              <a:t> 175-186.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SISTO, F. F., &amp; FERNANDES, D.C. (2004). Dificuldades lingüísticas na aquisição da escrita e agressividade. </a:t>
            </a:r>
            <a:r>
              <a:rPr lang="pt-BR" altLang="zh-CN" sz="1400" i="1">
                <a:ea typeface="宋体" charset="-122"/>
              </a:rPr>
              <a:t>Psicologia Escolar e Educacional, 8 (1)</a:t>
            </a:r>
            <a:r>
              <a:rPr lang="pt-BR" altLang="zh-CN" sz="1400">
                <a:ea typeface="宋体" charset="-122"/>
              </a:rPr>
              <a:t>, 75-84.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SOARES, M. (2006). Pesquisa em Educação no Brasil – continuidades e mudanças. Um caso exemplar: a pesquisa sobre alfabetização</a:t>
            </a:r>
            <a:r>
              <a:rPr lang="pt-BR" altLang="zh-CN" sz="1400" i="1">
                <a:ea typeface="宋体" charset="-122"/>
              </a:rPr>
              <a:t>. Perspectiva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24 (2),</a:t>
            </a:r>
            <a:r>
              <a:rPr lang="pt-BR" altLang="zh-CN" sz="1400">
                <a:ea typeface="宋体" charset="-122"/>
              </a:rPr>
              <a:t> 393-417.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SOARES, M. (2004). Letramento e alfabetização: as muitas facetas. </a:t>
            </a:r>
            <a:r>
              <a:rPr lang="pt-BR" altLang="zh-CN" sz="1400" i="1">
                <a:ea typeface="宋体" charset="-122"/>
              </a:rPr>
              <a:t>Revista Brasileira de Educação</a:t>
            </a:r>
            <a:r>
              <a:rPr lang="pt-BR" altLang="zh-CN" sz="1400">
                <a:ea typeface="宋体" charset="-122"/>
              </a:rPr>
              <a:t>, 25, 5-17.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SOARES R. Z., SOUZA, S. R., &amp; MARINHO, M. L. (2004).  Envolvimento dos pais: incentivo à habilidade de estudo em crianças. </a:t>
            </a:r>
            <a:r>
              <a:rPr lang="en-US" altLang="zh-CN" sz="1400" i="1">
                <a:ea typeface="宋体" charset="-122"/>
              </a:rPr>
              <a:t>Estudos de Psicologia</a:t>
            </a:r>
            <a:r>
              <a:rPr lang="en-US" altLang="zh-CN" sz="1400">
                <a:ea typeface="宋体" charset="-122"/>
              </a:rPr>
              <a:t>, </a:t>
            </a:r>
            <a:r>
              <a:rPr lang="en-US" altLang="zh-CN" sz="1400" i="1">
                <a:ea typeface="宋体" charset="-122"/>
              </a:rPr>
              <a:t>21 (3),</a:t>
            </a:r>
            <a:r>
              <a:rPr lang="en-US" altLang="zh-CN" sz="1400">
                <a:ea typeface="宋体" charset="-122"/>
              </a:rPr>
              <a:t> 253-260. </a:t>
            </a:r>
            <a:endParaRPr lang="it-IT" altLang="zh-CN" sz="1400">
              <a:ea typeface="宋体" charset="-122"/>
            </a:endParaRPr>
          </a:p>
          <a:p>
            <a:pPr>
              <a:lnSpc>
                <a:spcPct val="80000"/>
              </a:lnSpc>
            </a:pPr>
            <a:endParaRPr lang="pt-BR" altLang="zh-CN" sz="1400">
              <a:ea typeface="宋体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1557338"/>
            <a:ext cx="7437438" cy="25923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zh-CN" sz="1400">
                <a:ea typeface="宋体" charset="-122"/>
              </a:rPr>
              <a:t>SOUZA, E.C., &amp; BANDINI, H.H.M. (2007). </a:t>
            </a:r>
            <a:r>
              <a:rPr lang="pt-BR" altLang="zh-CN" sz="1400">
                <a:ea typeface="宋体" charset="-122"/>
              </a:rPr>
              <a:t>Programa de treinamento de consciência fonológica para crianças surdas bilíngües. </a:t>
            </a:r>
            <a:r>
              <a:rPr lang="pt-BR" altLang="zh-CN" sz="1400" i="1">
                <a:ea typeface="宋体" charset="-122"/>
              </a:rPr>
              <a:t>Paidéia, 17(36)</a:t>
            </a:r>
            <a:r>
              <a:rPr lang="pt-BR" altLang="zh-CN" sz="1400">
                <a:ea typeface="宋体" charset="-122"/>
              </a:rPr>
              <a:t>, 123-135.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SOUZA, E.O., &amp; MALUF, M. R. (2004). Habilidades de leitura e de escrita no início da escolarização. </a:t>
            </a:r>
            <a:r>
              <a:rPr lang="pt-BR" altLang="zh-CN" sz="1400" i="1">
                <a:ea typeface="宋体" charset="-122"/>
              </a:rPr>
              <a:t>Psicologia da Educação, 19</a:t>
            </a:r>
            <a:r>
              <a:rPr lang="pt-BR" altLang="zh-CN" sz="1400">
                <a:ea typeface="宋体" charset="-122"/>
              </a:rPr>
              <a:t>, 55-72.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SUEHIRO, A.C.B. (2006). Dificuldade de aprendizagem da escrita num grupo de crianças do ensino fundamental. </a:t>
            </a:r>
            <a:r>
              <a:rPr lang="en-US" altLang="zh-CN" sz="1400" i="1">
                <a:ea typeface="宋体" charset="-122"/>
              </a:rPr>
              <a:t>PSIC - Revista de Psicologia, 7 (1),</a:t>
            </a:r>
            <a:r>
              <a:rPr lang="en-US" altLang="zh-CN" sz="1400">
                <a:ea typeface="宋体" charset="-122"/>
              </a:rPr>
              <a:t> 59-68.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</a:rPr>
              <a:t>TARONE, E. BIGELOW, M. AND HANSEN, K. (in press). </a:t>
            </a:r>
            <a:r>
              <a:rPr lang="en-US" altLang="zh-CN" sz="1400" i="1">
                <a:ea typeface="宋体" charset="-122"/>
              </a:rPr>
              <a:t>Literacy and second language oracy</a:t>
            </a:r>
            <a:r>
              <a:rPr lang="en-US" altLang="zh-CN" sz="1400">
                <a:ea typeface="宋体" charset="-122"/>
              </a:rPr>
              <a:t>. Oxford: Oxford University Press.</a:t>
            </a:r>
            <a:endParaRPr lang="it-IT" altLang="zh-CN" sz="1400">
              <a:ea typeface="宋体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zh-CN" sz="1400">
                <a:ea typeface="宋体" charset="-122"/>
              </a:rPr>
              <a:t>TERZI, S. B. &amp; PONTES, G. L. (2006). </a:t>
            </a:r>
            <a:r>
              <a:rPr lang="pt-BR" altLang="zh-CN" sz="1400">
                <a:ea typeface="宋体" charset="-122"/>
              </a:rPr>
              <a:t>A identificação do cidadão no processo de Letramento crítico. </a:t>
            </a:r>
            <a:r>
              <a:rPr lang="pt-BR" altLang="zh-CN" sz="1400" i="1">
                <a:ea typeface="宋体" charset="-122"/>
              </a:rPr>
              <a:t>Perspectiva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24 (2),</a:t>
            </a:r>
            <a:r>
              <a:rPr lang="pt-BR" altLang="zh-CN" sz="1400">
                <a:ea typeface="宋体" charset="-122"/>
              </a:rPr>
              <a:t> 665-686.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1400">
                <a:ea typeface="宋体" charset="-122"/>
              </a:rPr>
              <a:t>TRINDADE, I. M. F. (2007).  Uma análise cultural de discursos sobre alfabetização alfabetismo/letramento e suas representações.</a:t>
            </a:r>
            <a:r>
              <a:rPr lang="pt-BR" altLang="zh-CN" sz="1400" i="1">
                <a:ea typeface="宋体" charset="-122"/>
              </a:rPr>
              <a:t> Educação</a:t>
            </a:r>
            <a:r>
              <a:rPr lang="pt-BR" altLang="zh-CN" sz="1400">
                <a:ea typeface="宋体" charset="-122"/>
              </a:rPr>
              <a:t>, </a:t>
            </a:r>
            <a:r>
              <a:rPr lang="pt-BR" altLang="zh-CN" sz="1400" i="1">
                <a:ea typeface="宋体" charset="-122"/>
              </a:rPr>
              <a:t>32 (1).http://coralx.ufsm.br/revce/revce/2007/01/a3.htm</a:t>
            </a:r>
            <a:endParaRPr lang="pt-BR" altLang="zh-CN" sz="1400">
              <a:ea typeface="宋体" charset="-122"/>
            </a:endParaRPr>
          </a:p>
          <a:p>
            <a:pPr>
              <a:lnSpc>
                <a:spcPct val="80000"/>
              </a:lnSpc>
            </a:pPr>
            <a:endParaRPr lang="pt-BR" sz="1400"/>
          </a:p>
          <a:p>
            <a:pPr>
              <a:lnSpc>
                <a:spcPct val="80000"/>
              </a:lnSpc>
            </a:pPr>
            <a:endParaRPr lang="pt-BR" sz="2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476250"/>
            <a:ext cx="8243887" cy="2547938"/>
          </a:xfrm>
        </p:spPr>
        <p:txBody>
          <a:bodyPr/>
          <a:lstStyle/>
          <a:p>
            <a:r>
              <a:rPr lang="pt-BR" altLang="zh-CN" sz="4000" b="1">
                <a:ea typeface="宋体" charset="-122"/>
              </a:rPr>
              <a:t>Síntese de pesquisa de </a:t>
            </a:r>
            <a:br>
              <a:rPr lang="pt-BR" altLang="zh-CN" sz="4000" b="1">
                <a:ea typeface="宋体" charset="-122"/>
              </a:rPr>
            </a:br>
            <a:r>
              <a:rPr lang="pt-BR" altLang="zh-CN" sz="4000" b="1">
                <a:ea typeface="宋体" charset="-122"/>
              </a:rPr>
              <a:t>estudos recentes sobre letramento/alfabetização </a:t>
            </a:r>
            <a:br>
              <a:rPr lang="pt-BR" altLang="zh-CN" sz="4000" b="1">
                <a:ea typeface="宋体" charset="-122"/>
              </a:rPr>
            </a:br>
            <a:r>
              <a:rPr lang="pt-BR" altLang="zh-CN" sz="4000" b="1">
                <a:ea typeface="宋体" charset="-122"/>
              </a:rPr>
              <a:t>no Brasil</a:t>
            </a:r>
            <a:endParaRPr lang="pt-BR" sz="4000" b="1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3933825"/>
            <a:ext cx="6400800" cy="2303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Donesca Cristina Puntel Xhafaj (UFSC/CNPq)</a:t>
            </a:r>
          </a:p>
          <a:p>
            <a:pPr>
              <a:lnSpc>
                <a:spcPct val="80000"/>
              </a:lnSpc>
            </a:pPr>
            <a:r>
              <a:rPr lang="pt-BR" altLang="zh-CN" sz="2400">
                <a:solidFill>
                  <a:srgbClr val="002200"/>
                </a:solidFill>
                <a:ea typeface="宋体" charset="-122"/>
              </a:rPr>
              <a:t>Gisele Cardoso Luz (UFSC/PMF)</a:t>
            </a:r>
            <a:endParaRPr lang="en-US" altLang="zh-CN" sz="2400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>
                <a:solidFill>
                  <a:srgbClr val="002200"/>
                </a:solidFill>
                <a:ea typeface="宋体" charset="-122"/>
              </a:rPr>
              <a:t>Mailce Borges Mota (UFSC)</a:t>
            </a:r>
          </a:p>
          <a:p>
            <a:pPr>
              <a:lnSpc>
                <a:spcPct val="80000"/>
              </a:lnSpc>
            </a:pPr>
            <a:endParaRPr lang="en-US" altLang="zh-CN" sz="2400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endParaRPr lang="en-US" altLang="zh-CN" sz="2400">
              <a:solidFill>
                <a:srgbClr val="00220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000">
                <a:solidFill>
                  <a:srgbClr val="002200"/>
                </a:solidFill>
                <a:ea typeface="宋体" charset="-122"/>
              </a:rPr>
              <a:t>Florianópolis, Outubro, 2009</a:t>
            </a:r>
            <a:endParaRPr lang="en-US" altLang="zh-CN" sz="2000">
              <a:solidFill>
                <a:srgbClr val="002200"/>
              </a:solidFill>
              <a:ea typeface="宋体" charset="-122"/>
              <a:hlinkClick r:id="rId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1989138"/>
            <a:ext cx="7488238" cy="2447925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altLang="zh-CN" sz="3600">
                <a:ea typeface="宋体" charset="-122"/>
              </a:rPr>
              <a:t>  </a:t>
            </a:r>
            <a:r>
              <a:rPr lang="pt-BR" altLang="zh-CN" sz="3600">
                <a:solidFill>
                  <a:srgbClr val="460023"/>
                </a:solidFill>
                <a:ea typeface="宋体" charset="-122"/>
              </a:rPr>
              <a:t>Qual o principal foco de investigação dos estudos sobre letramento publicados no Brasil nos últimos 5 anos (2003-2008)?</a:t>
            </a:r>
            <a:endParaRPr lang="pt-BR" sz="3600">
              <a:solidFill>
                <a:srgbClr val="46002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altLang="zh-CN" sz="4000" b="1">
                <a:ea typeface="宋体" charset="-122"/>
              </a:rPr>
              <a:t/>
            </a:r>
            <a:br>
              <a:rPr lang="pt-BR" altLang="zh-CN" sz="4000" b="1">
                <a:ea typeface="宋体" charset="-122"/>
              </a:rPr>
            </a:br>
            <a:r>
              <a:rPr lang="pt-BR" altLang="zh-CN" sz="4000" b="1">
                <a:ea typeface="宋体" charset="-122"/>
              </a:rPr>
              <a:t>Método</a:t>
            </a:r>
            <a:r>
              <a:rPr lang="pt-BR" altLang="zh-CN" sz="4000">
                <a:ea typeface="宋体" charset="-122"/>
              </a:rPr>
              <a:t/>
            </a:r>
            <a:br>
              <a:rPr lang="pt-BR" altLang="zh-CN" sz="4000">
                <a:ea typeface="宋体" charset="-122"/>
              </a:rPr>
            </a:br>
            <a:endParaRPr lang="pt-BR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0" y="1196975"/>
            <a:ext cx="7535863" cy="5173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zh-CN">
                <a:solidFill>
                  <a:srgbClr val="420042"/>
                </a:solidFill>
                <a:ea typeface="宋体" charset="-122"/>
              </a:rPr>
              <a:t>Critérios para a seleção de periódicos: </a:t>
            </a:r>
          </a:p>
          <a:p>
            <a:pPr>
              <a:lnSpc>
                <a:spcPct val="90000"/>
              </a:lnSpc>
            </a:pPr>
            <a:endParaRPr lang="pt-BR" altLang="zh-CN">
              <a:solidFill>
                <a:srgbClr val="420042"/>
              </a:solidFill>
              <a:ea typeface="宋体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zh-CN">
                <a:solidFill>
                  <a:srgbClr val="420042"/>
                </a:solidFill>
                <a:ea typeface="宋体" charset="-122"/>
              </a:rPr>
              <a:t>1º - disponibilidade online no Portal de Periódicos da CAPES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zh-CN">
                <a:solidFill>
                  <a:srgbClr val="420042"/>
                </a:solidFill>
                <a:ea typeface="宋体" charset="-122"/>
              </a:rPr>
              <a:t>2º - publicado no Brasil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zh-CN">
                <a:solidFill>
                  <a:srgbClr val="420042"/>
                </a:solidFill>
                <a:ea typeface="宋体" charset="-122"/>
              </a:rPr>
              <a:t>3º - ser da área de Educação ou Letras/ Lingüística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zh-CN">
                <a:solidFill>
                  <a:srgbClr val="420042"/>
                </a:solidFill>
                <a:ea typeface="宋体" charset="-122"/>
              </a:rPr>
              <a:t>4º - indexado pelo </a:t>
            </a:r>
            <a:r>
              <a:rPr lang="pt-BR" altLang="zh-CN" i="1">
                <a:solidFill>
                  <a:srgbClr val="420042"/>
                </a:solidFill>
                <a:ea typeface="宋体" charset="-122"/>
              </a:rPr>
              <a:t>Qualis</a:t>
            </a:r>
            <a:r>
              <a:rPr lang="pt-BR" altLang="zh-CN">
                <a:solidFill>
                  <a:srgbClr val="420042"/>
                </a:solidFill>
                <a:ea typeface="宋体" charset="-122"/>
              </a:rPr>
              <a:t> e classificado com nota “A” ou “B”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zh-CN">
                <a:solidFill>
                  <a:srgbClr val="420042"/>
                </a:solidFill>
                <a:ea typeface="宋体" charset="-122"/>
              </a:rPr>
              <a:t>5º - classificado como “nacional”</a:t>
            </a:r>
            <a:r>
              <a:rPr lang="pt-BR" altLang="zh-CN">
                <a:ea typeface="宋体" charset="-122"/>
              </a:rPr>
              <a:t> </a:t>
            </a:r>
          </a:p>
          <a:p>
            <a:pPr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836613"/>
            <a:ext cx="7488238" cy="5400675"/>
          </a:xfrm>
        </p:spPr>
        <p:txBody>
          <a:bodyPr/>
          <a:lstStyle/>
          <a:p>
            <a:r>
              <a:rPr lang="pt-BR" altLang="zh-CN">
                <a:solidFill>
                  <a:srgbClr val="422100"/>
                </a:solidFill>
                <a:ea typeface="宋体" charset="-122"/>
              </a:rPr>
              <a:t>Pesquisa feita em 73 periódicos (25 na área de Letras/Lingüística; 48 na área da Educação).</a:t>
            </a:r>
          </a:p>
          <a:p>
            <a:r>
              <a:rPr lang="pt-BR" altLang="zh-CN">
                <a:solidFill>
                  <a:srgbClr val="422100"/>
                </a:solidFill>
                <a:ea typeface="宋体" charset="-122"/>
              </a:rPr>
              <a:t>Palavras-chave:  </a:t>
            </a:r>
            <a:r>
              <a:rPr lang="pt-BR" altLang="zh-CN" i="1">
                <a:solidFill>
                  <a:srgbClr val="422100"/>
                </a:solidFill>
                <a:ea typeface="宋体" charset="-122"/>
              </a:rPr>
              <a:t>literacy/literacia</a:t>
            </a:r>
            <a:r>
              <a:rPr lang="pt-BR" altLang="zh-CN">
                <a:solidFill>
                  <a:srgbClr val="422100"/>
                </a:solidFill>
                <a:ea typeface="宋体" charset="-122"/>
              </a:rPr>
              <a:t>/letramento,</a:t>
            </a:r>
            <a:r>
              <a:rPr lang="pt-BR" altLang="zh-CN" i="1">
                <a:solidFill>
                  <a:srgbClr val="422100"/>
                </a:solidFill>
                <a:ea typeface="宋体" charset="-122"/>
              </a:rPr>
              <a:t> alphabetization</a:t>
            </a:r>
            <a:r>
              <a:rPr lang="pt-BR" altLang="zh-CN">
                <a:solidFill>
                  <a:srgbClr val="422100"/>
                </a:solidFill>
                <a:ea typeface="宋体" charset="-122"/>
              </a:rPr>
              <a:t>/alfabetização,</a:t>
            </a:r>
            <a:r>
              <a:rPr lang="pt-BR" altLang="zh-CN" i="1">
                <a:solidFill>
                  <a:srgbClr val="422100"/>
                </a:solidFill>
                <a:ea typeface="宋体" charset="-122"/>
              </a:rPr>
              <a:t> reading</a:t>
            </a:r>
            <a:r>
              <a:rPr lang="pt-BR" altLang="zh-CN">
                <a:solidFill>
                  <a:srgbClr val="422100"/>
                </a:solidFill>
                <a:ea typeface="宋体" charset="-122"/>
              </a:rPr>
              <a:t>/leitura</a:t>
            </a:r>
            <a:r>
              <a:rPr lang="pt-BR" altLang="zh-CN" i="1">
                <a:solidFill>
                  <a:srgbClr val="422100"/>
                </a:solidFill>
                <a:ea typeface="宋体" charset="-122"/>
              </a:rPr>
              <a:t>,</a:t>
            </a:r>
            <a:r>
              <a:rPr lang="pt-BR" altLang="zh-CN">
                <a:solidFill>
                  <a:srgbClr val="422100"/>
                </a:solidFill>
                <a:ea typeface="宋体" charset="-122"/>
              </a:rPr>
              <a:t> e </a:t>
            </a:r>
            <a:r>
              <a:rPr lang="pt-BR" altLang="zh-CN" i="1">
                <a:solidFill>
                  <a:srgbClr val="422100"/>
                </a:solidFill>
                <a:ea typeface="宋体" charset="-122"/>
              </a:rPr>
              <a:t>writing</a:t>
            </a:r>
            <a:r>
              <a:rPr lang="pt-BR" altLang="zh-CN">
                <a:solidFill>
                  <a:srgbClr val="422100"/>
                </a:solidFill>
                <a:ea typeface="宋体" charset="-122"/>
              </a:rPr>
              <a:t>/escrita. </a:t>
            </a:r>
          </a:p>
          <a:p>
            <a:r>
              <a:rPr lang="pt-BR" altLang="zh-CN">
                <a:solidFill>
                  <a:srgbClr val="422100"/>
                </a:solidFill>
                <a:ea typeface="宋体" charset="-122"/>
              </a:rPr>
              <a:t>Artigos escritos em inglês ou português. </a:t>
            </a:r>
          </a:p>
          <a:p>
            <a:r>
              <a:rPr lang="pt-BR" altLang="zh-CN">
                <a:solidFill>
                  <a:srgbClr val="422100"/>
                </a:solidFill>
                <a:ea typeface="宋体" charset="-122"/>
              </a:rPr>
              <a:t>43 artigos foram selecionados</a:t>
            </a:r>
          </a:p>
          <a:p>
            <a:endParaRPr lang="pt-BR" altLang="zh-CN">
              <a:solidFill>
                <a:srgbClr val="422100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03350" y="1268413"/>
            <a:ext cx="7561263" cy="3455987"/>
          </a:xfrm>
        </p:spPr>
        <p:txBody>
          <a:bodyPr/>
          <a:lstStyle/>
          <a:p>
            <a:pPr>
              <a:buFontTx/>
              <a:buNone/>
            </a:pPr>
            <a:r>
              <a:rPr lang="pt-BR" altLang="zh-CN" b="1">
                <a:solidFill>
                  <a:srgbClr val="00004C"/>
                </a:solidFill>
                <a:ea typeface="宋体" charset="-122"/>
              </a:rPr>
              <a:t>Procedimentos de avaliação:</a:t>
            </a:r>
          </a:p>
          <a:p>
            <a:pPr>
              <a:buFontTx/>
              <a:buNone/>
            </a:pPr>
            <a:r>
              <a:rPr lang="pt-BR" altLang="zh-CN">
                <a:solidFill>
                  <a:srgbClr val="00004C"/>
                </a:solidFill>
                <a:ea typeface="宋体" charset="-122"/>
              </a:rPr>
              <a:t>1º ler resumos e/ou os parágrafos introdutórios e agrupá-los em categorias, de acordo com o foco. </a:t>
            </a:r>
          </a:p>
          <a:p>
            <a:pPr>
              <a:buFontTx/>
              <a:buNone/>
            </a:pPr>
            <a:r>
              <a:rPr lang="pt-BR" altLang="zh-CN">
                <a:solidFill>
                  <a:srgbClr val="00004C"/>
                </a:solidFill>
                <a:ea typeface="宋体" charset="-122"/>
              </a:rPr>
              <a:t>2º ler os artigos integralmente, refinar e ajustar as categorias.</a:t>
            </a:r>
            <a:endParaRPr lang="pt-BR">
              <a:solidFill>
                <a:srgbClr val="00004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pt-BR" altLang="zh-CN" b="1">
                <a:ea typeface="宋体" charset="-122"/>
              </a:rPr>
              <a:t>Resultados</a:t>
            </a:r>
            <a:endParaRPr lang="pt-B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341438"/>
            <a:ext cx="7643812" cy="48958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altLang="zh-CN" sz="2800">
                <a:solidFill>
                  <a:srgbClr val="002200"/>
                </a:solidFill>
                <a:ea typeface="宋体" charset="-122"/>
              </a:rPr>
              <a:t>Grupos/categorias: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2800">
                <a:solidFill>
                  <a:srgbClr val="002200"/>
                </a:solidFill>
                <a:ea typeface="宋体" charset="-122"/>
              </a:rPr>
              <a:t>1) Oralidade x escrita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2800">
                <a:solidFill>
                  <a:srgbClr val="002200"/>
                </a:solidFill>
                <a:ea typeface="宋体" charset="-122"/>
              </a:rPr>
              <a:t>2) Alfabetização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2800">
                <a:solidFill>
                  <a:srgbClr val="002200"/>
                </a:solidFill>
                <a:ea typeface="宋体" charset="-122"/>
              </a:rPr>
              <a:t>3) Consciência metalingüística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2800">
                <a:solidFill>
                  <a:srgbClr val="002200"/>
                </a:solidFill>
                <a:ea typeface="宋体" charset="-122"/>
              </a:rPr>
              <a:t>4) Variáveis que podem exercer um impacto na leitura e/ou na escrita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2800">
                <a:solidFill>
                  <a:srgbClr val="002200"/>
                </a:solidFill>
                <a:ea typeface="宋体" charset="-122"/>
              </a:rPr>
              <a:t>5) Leitura e comportamento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2800">
                <a:solidFill>
                  <a:srgbClr val="002200"/>
                </a:solidFill>
                <a:ea typeface="宋体" charset="-122"/>
              </a:rPr>
              <a:t>6) Letramento e desempenho escolar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2800">
                <a:solidFill>
                  <a:srgbClr val="002200"/>
                </a:solidFill>
                <a:ea typeface="宋体" charset="-122"/>
              </a:rPr>
              <a:t>7) Letramento e alfabetização na academia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2800">
                <a:solidFill>
                  <a:srgbClr val="002200"/>
                </a:solidFill>
                <a:ea typeface="宋体" charset="-122"/>
              </a:rPr>
              <a:t>8) Alfabetizando/ promovendo o letramento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zh-CN" sz="2800">
                <a:solidFill>
                  <a:srgbClr val="002200"/>
                </a:solidFill>
                <a:ea typeface="宋体" charset="-122"/>
              </a:rPr>
              <a:t>9) Periféricos </a:t>
            </a:r>
            <a:endParaRPr lang="pt-BR" sz="2800">
              <a:solidFill>
                <a:srgbClr val="0022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zh-CN" sz="3600" b="1">
                <a:ea typeface="宋体" charset="-122"/>
              </a:rPr>
              <a:t>Oralidade x escrita – 2 artigos</a:t>
            </a:r>
            <a:endParaRPr lang="pt-BR" sz="36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16113"/>
            <a:ext cx="7581900" cy="3384550"/>
          </a:xfrm>
        </p:spPr>
        <p:txBody>
          <a:bodyPr/>
          <a:lstStyle/>
          <a:p>
            <a:r>
              <a:rPr lang="pt-BR" altLang="zh-CN" sz="3000" b="1">
                <a:solidFill>
                  <a:srgbClr val="420042"/>
                </a:solidFill>
                <a:ea typeface="宋体" charset="-122"/>
              </a:rPr>
              <a:t>Franchetto (2008)</a:t>
            </a:r>
            <a:r>
              <a:rPr lang="pt-BR" altLang="zh-CN" sz="3000">
                <a:solidFill>
                  <a:srgbClr val="420042"/>
                </a:solidFill>
                <a:ea typeface="宋体" charset="-122"/>
              </a:rPr>
              <a:t> - observa desafios de se criar um código escrito para uma lingual oral.</a:t>
            </a:r>
            <a:endParaRPr lang="pt-BR" altLang="zh-CN" sz="3000" b="1">
              <a:solidFill>
                <a:srgbClr val="420042"/>
              </a:solidFill>
              <a:ea typeface="宋体" charset="-122"/>
            </a:endParaRPr>
          </a:p>
          <a:p>
            <a:r>
              <a:rPr lang="pt-BR" altLang="zh-CN" sz="3000" b="1">
                <a:solidFill>
                  <a:srgbClr val="420042"/>
                </a:solidFill>
                <a:ea typeface="宋体" charset="-122"/>
              </a:rPr>
              <a:t>Pauluk (2004)</a:t>
            </a:r>
            <a:r>
              <a:rPr lang="pt-BR" altLang="zh-CN" sz="3000">
                <a:solidFill>
                  <a:srgbClr val="420042"/>
                </a:solidFill>
                <a:ea typeface="宋体" charset="-122"/>
              </a:rPr>
              <a:t> – discute a revolução mental causada pela criação do alfabeto grego.</a:t>
            </a:r>
            <a:r>
              <a:rPr lang="pt-BR" altLang="zh-CN">
                <a:solidFill>
                  <a:srgbClr val="420042"/>
                </a:solidFill>
                <a:ea typeface="宋体" charset="-122"/>
              </a:rPr>
              <a:t> </a:t>
            </a:r>
            <a:endParaRPr lang="pt-BR">
              <a:solidFill>
                <a:srgbClr val="42004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pt-BR" altLang="zh-CN" sz="3600" b="1">
                <a:ea typeface="宋体" charset="-122"/>
              </a:rPr>
              <a:t>Alfabetização – 5 artigos</a:t>
            </a:r>
            <a:endParaRPr lang="pt-BR" sz="3600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628775"/>
            <a:ext cx="7726362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60023"/>
                </a:solidFill>
                <a:ea typeface="宋体" charset="-122"/>
              </a:rPr>
              <a:t>Araújo e Oliveira (2005)</a:t>
            </a:r>
            <a:r>
              <a:rPr lang="pt-BR" altLang="zh-CN" sz="2400">
                <a:solidFill>
                  <a:srgbClr val="460023"/>
                </a:solidFill>
                <a:ea typeface="宋体" charset="-122"/>
              </a:rPr>
              <a:t> – aponta para a necessidade de se criar um teste-padrão para avaliar alfabetização no Brasil.</a:t>
            </a:r>
            <a:endParaRPr lang="pt-BR" altLang="zh-CN" sz="2400" b="1">
              <a:solidFill>
                <a:srgbClr val="460023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60023"/>
                </a:solidFill>
                <a:ea typeface="宋体" charset="-122"/>
              </a:rPr>
              <a:t>Souza e Maluf (2004)</a:t>
            </a:r>
            <a:r>
              <a:rPr lang="pt-BR" altLang="zh-CN" sz="2400">
                <a:solidFill>
                  <a:srgbClr val="460023"/>
                </a:solidFill>
                <a:ea typeface="宋体" charset="-122"/>
              </a:rPr>
              <a:t> – mostram que no início do processo da alfabetização (1ª e 2ª séries) a leitura e a escrita nem sempre andam de mãos dadas. </a:t>
            </a:r>
            <a:endParaRPr lang="pt-BR" altLang="zh-CN" sz="2400" b="1">
              <a:solidFill>
                <a:srgbClr val="460023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60023"/>
                </a:solidFill>
                <a:ea typeface="宋体" charset="-122"/>
              </a:rPr>
              <a:t>Frade (2007) e Mota (2007)</a:t>
            </a:r>
            <a:r>
              <a:rPr lang="pt-BR" altLang="zh-CN" sz="2400">
                <a:solidFill>
                  <a:srgbClr val="460023"/>
                </a:solidFill>
                <a:ea typeface="宋体" charset="-122"/>
              </a:rPr>
              <a:t> – defendem que tanto o foco na decodificação quanto na compreensão são necessários para a leitura, portanto o ideal seria que as crianças aprendessem ambos. </a:t>
            </a:r>
            <a:endParaRPr lang="pt-BR" altLang="zh-CN" sz="2400" b="1">
              <a:solidFill>
                <a:srgbClr val="460023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pt-BR" altLang="zh-CN" sz="2400" b="1">
                <a:solidFill>
                  <a:srgbClr val="460023"/>
                </a:solidFill>
                <a:ea typeface="宋体" charset="-122"/>
              </a:rPr>
              <a:t>Leite (2006)</a:t>
            </a:r>
            <a:r>
              <a:rPr lang="pt-BR" altLang="zh-CN" sz="2400">
                <a:solidFill>
                  <a:srgbClr val="460023"/>
                </a:solidFill>
                <a:ea typeface="宋体" charset="-122"/>
              </a:rPr>
              <a:t> - defende que, apesar de vermos letramento e alfabetização como distintos, eles estão ligados. </a:t>
            </a:r>
            <a:endParaRPr lang="pt-BR" sz="2400">
              <a:solidFill>
                <a:srgbClr val="46002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3707</Words>
  <Application>Microsoft Office PowerPoint</Application>
  <PresentationFormat>Apresentação na tela (4:3)</PresentationFormat>
  <Paragraphs>162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Design padrão</vt:lpstr>
      <vt:lpstr>Síntese da pesquisa de  estudos recentes sobre letramento/alfabetização  no Brasil</vt:lpstr>
      <vt:lpstr>Introdução </vt:lpstr>
      <vt:lpstr>Slide 3</vt:lpstr>
      <vt:lpstr> Método </vt:lpstr>
      <vt:lpstr>Slide 5</vt:lpstr>
      <vt:lpstr>Slide 6</vt:lpstr>
      <vt:lpstr>Resultados</vt:lpstr>
      <vt:lpstr>Oralidade x escrita – 2 artigos</vt:lpstr>
      <vt:lpstr>Alfabetização – 5 artigos</vt:lpstr>
      <vt:lpstr>Consciência metalingüística – 4 artigos</vt:lpstr>
      <vt:lpstr>Variáveis que podem exercer um impacto na leitura e/ou na escrita - 7 artigos</vt:lpstr>
      <vt:lpstr>Slide 12</vt:lpstr>
      <vt:lpstr>Leitura e comportamento – 6 artigos</vt:lpstr>
      <vt:lpstr>Slide 14</vt:lpstr>
      <vt:lpstr>Letramento/alfabetização e desempenho escolar – 6 artigos</vt:lpstr>
      <vt:lpstr>Slide 16</vt:lpstr>
      <vt:lpstr>Letramento e alfabetização na academia - 6 artigos</vt:lpstr>
      <vt:lpstr>Slide 18</vt:lpstr>
      <vt:lpstr>Alfabetizando/ promovendo o letramento – 3 artigos </vt:lpstr>
      <vt:lpstr>Periféricos – 4 artigos</vt:lpstr>
      <vt:lpstr>Conclusões</vt:lpstr>
      <vt:lpstr>Slide 22</vt:lpstr>
      <vt:lpstr>Referências</vt:lpstr>
      <vt:lpstr>Slide 24</vt:lpstr>
      <vt:lpstr>Slide 25</vt:lpstr>
      <vt:lpstr>Slide 26</vt:lpstr>
      <vt:lpstr>Slide 27</vt:lpstr>
      <vt:lpstr>Slide 28</vt:lpstr>
      <vt:lpstr>Síntese de pesquisa de  estudos recentes sobre letramento/alfabetização  no Brasil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Gisele</cp:lastModifiedBy>
  <cp:revision>81</cp:revision>
  <dcterms:created xsi:type="dcterms:W3CDTF">2009-10-23T00:29:26Z</dcterms:created>
  <dcterms:modified xsi:type="dcterms:W3CDTF">2009-12-21T00:29:37Z</dcterms:modified>
</cp:coreProperties>
</file>